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262" r:id="rId4"/>
    <p:sldId id="261" r:id="rId5"/>
    <p:sldId id="263" r:id="rId6"/>
    <p:sldId id="264" r:id="rId7"/>
    <p:sldId id="265" r:id="rId8"/>
    <p:sldId id="266" r:id="rId9"/>
    <p:sldId id="271" r:id="rId10"/>
    <p:sldId id="272" r:id="rId11"/>
    <p:sldId id="273" r:id="rId12"/>
    <p:sldId id="278" r:id="rId13"/>
    <p:sldId id="279" r:id="rId14"/>
    <p:sldId id="274" r:id="rId15"/>
    <p:sldId id="276" r:id="rId16"/>
    <p:sldId id="280" r:id="rId17"/>
    <p:sldId id="277" r:id="rId18"/>
    <p:sldId id="267" r:id="rId19"/>
    <p:sldId id="281" r:id="rId20"/>
    <p:sldId id="284" r:id="rId21"/>
    <p:sldId id="282" r:id="rId22"/>
    <p:sldId id="285" r:id="rId23"/>
    <p:sldId id="286" r:id="rId24"/>
    <p:sldId id="289" r:id="rId25"/>
    <p:sldId id="290" r:id="rId26"/>
    <p:sldId id="288" r:id="rId27"/>
    <p:sldId id="295" r:id="rId28"/>
    <p:sldId id="293" r:id="rId29"/>
    <p:sldId id="291" r:id="rId30"/>
    <p:sldId id="292" r:id="rId31"/>
    <p:sldId id="294" r:id="rId32"/>
    <p:sldId id="296" r:id="rId33"/>
    <p:sldId id="297" r:id="rId34"/>
    <p:sldId id="298" r:id="rId35"/>
    <p:sldId id="287" r:id="rId36"/>
    <p:sldId id="299" r:id="rId37"/>
    <p:sldId id="301" r:id="rId38"/>
    <p:sldId id="302" r:id="rId39"/>
    <p:sldId id="304" r:id="rId40"/>
    <p:sldId id="305" r:id="rId41"/>
    <p:sldId id="303" r:id="rId42"/>
    <p:sldId id="310" r:id="rId43"/>
    <p:sldId id="306" r:id="rId44"/>
    <p:sldId id="307" r:id="rId45"/>
    <p:sldId id="309" r:id="rId46"/>
    <p:sldId id="308" r:id="rId47"/>
    <p:sldId id="311" r:id="rId48"/>
    <p:sldId id="312" r:id="rId49"/>
    <p:sldId id="313" r:id="rId50"/>
    <p:sldId id="315" r:id="rId51"/>
    <p:sldId id="319" r:id="rId52"/>
    <p:sldId id="316" r:id="rId53"/>
    <p:sldId id="317" r:id="rId54"/>
    <p:sldId id="323" r:id="rId55"/>
    <p:sldId id="321" r:id="rId56"/>
    <p:sldId id="320" r:id="rId57"/>
    <p:sldId id="322" r:id="rId58"/>
    <p:sldId id="318" r:id="rId59"/>
    <p:sldId id="324" r:id="rId60"/>
    <p:sldId id="325" r:id="rId61"/>
    <p:sldId id="326" r:id="rId62"/>
    <p:sldId id="331" r:id="rId63"/>
    <p:sldId id="332" r:id="rId64"/>
    <p:sldId id="327" r:id="rId65"/>
    <p:sldId id="335" r:id="rId66"/>
    <p:sldId id="330" r:id="rId67"/>
    <p:sldId id="328" r:id="rId68"/>
    <p:sldId id="329" r:id="rId69"/>
    <p:sldId id="33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ya Adarsh" initials="AA" lastIdx="1" clrIdx="0">
    <p:extLst>
      <p:ext uri="{19B8F6BF-5375-455C-9EA6-DF929625EA0E}">
        <p15:presenceInfo xmlns:p15="http://schemas.microsoft.com/office/powerpoint/2012/main" userId="15bd6d2f13afb7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19" autoAdjust="0"/>
  </p:normalViewPr>
  <p:slideViewPr>
    <p:cSldViewPr snapToGrid="0">
      <p:cViewPr varScale="1">
        <p:scale>
          <a:sx n="113" d="100"/>
          <a:sy n="113" d="100"/>
        </p:scale>
        <p:origin x="3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5D2A8-43CE-43DA-9608-78D80E8893C3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C9411-18CD-4415-800C-2E2766FA3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788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793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69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28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0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368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355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15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309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02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16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86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19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898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61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24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41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29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249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377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57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42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26EFD-7EB2-4284-8932-DBBC73A9930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AF8-4C5D-4F5E-8C03-7BA84107A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736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eg"/><Relationship Id="rId9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3B681-21B2-4667-A5B8-7CADC6945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Understanding</a:t>
            </a:r>
            <a:r>
              <a:rPr 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6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</a:t>
            </a:r>
            <a:br>
              <a:rPr 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IN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5F78B9B-7F1B-4F61-A577-2E574297C74B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55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4DE55-E5D2-44EC-8635-AC043B3A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550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00C4AF8-2F87-4555-9A77-55C25D9903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CF161C-2291-420A-A0CA-61BBB3D2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1100707"/>
            <a:ext cx="3028950" cy="201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FCCA8-7FB6-426C-8473-F7B8120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72" y="1100707"/>
            <a:ext cx="1528555" cy="2019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37D497-A8FE-49F5-B344-139FEDD7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11" y="1100707"/>
            <a:ext cx="2324100" cy="2021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6A5F29-E5C9-44E7-95B9-169C44A71EA8}"/>
              </a:ext>
            </a:extLst>
          </p:cNvPr>
          <p:cNvSpPr txBox="1"/>
          <p:nvPr/>
        </p:nvSpPr>
        <p:spPr>
          <a:xfrm>
            <a:off x="1979779" y="7313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60050-AE45-426C-8C81-65063A7354EF}"/>
              </a:ext>
            </a:extLst>
          </p:cNvPr>
          <p:cNvSpPr txBox="1"/>
          <p:nvPr/>
        </p:nvSpPr>
        <p:spPr>
          <a:xfrm>
            <a:off x="5377015" y="712372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Cropped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71D2E-EF23-421E-9DB6-C09EEFA58301}"/>
              </a:ext>
            </a:extLst>
          </p:cNvPr>
          <p:cNvSpPr txBox="1"/>
          <p:nvPr/>
        </p:nvSpPr>
        <p:spPr>
          <a:xfrm>
            <a:off x="7716133" y="666797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Cropped + zoom + stretched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26B131-7FB1-4CF0-B0F6-6EF125C0F7F2}"/>
              </a:ext>
            </a:extLst>
          </p:cNvPr>
          <p:cNvSpPr/>
          <p:nvPr/>
        </p:nvSpPr>
        <p:spPr>
          <a:xfrm>
            <a:off x="5198372" y="1100707"/>
            <a:ext cx="1528555" cy="20193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12980B-D7E8-4A04-B011-BCCDED2CB365}"/>
              </a:ext>
            </a:extLst>
          </p:cNvPr>
          <p:cNvSpPr/>
          <p:nvPr/>
        </p:nvSpPr>
        <p:spPr>
          <a:xfrm>
            <a:off x="1132114" y="1100707"/>
            <a:ext cx="1528555" cy="20193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69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0.10547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4DE55-E5D2-44EC-8635-AC043B3A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550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00C4AF8-2F87-4555-9A77-55C25D9903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CF161C-2291-420A-A0CA-61BBB3D2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1100707"/>
            <a:ext cx="3028950" cy="201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FCCA8-7FB6-426C-8473-F7B8120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72" y="1100707"/>
            <a:ext cx="1528555" cy="2019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37D497-A8FE-49F5-B344-139FEDD7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11" y="1100707"/>
            <a:ext cx="2324100" cy="2021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6A5F29-E5C9-44E7-95B9-169C44A71EA8}"/>
              </a:ext>
            </a:extLst>
          </p:cNvPr>
          <p:cNvSpPr txBox="1"/>
          <p:nvPr/>
        </p:nvSpPr>
        <p:spPr>
          <a:xfrm>
            <a:off x="1979779" y="7313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60050-AE45-426C-8C81-65063A7354EF}"/>
              </a:ext>
            </a:extLst>
          </p:cNvPr>
          <p:cNvSpPr txBox="1"/>
          <p:nvPr/>
        </p:nvSpPr>
        <p:spPr>
          <a:xfrm>
            <a:off x="5377015" y="712372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Cropped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71D2E-EF23-421E-9DB6-C09EEFA58301}"/>
              </a:ext>
            </a:extLst>
          </p:cNvPr>
          <p:cNvSpPr txBox="1"/>
          <p:nvPr/>
        </p:nvSpPr>
        <p:spPr>
          <a:xfrm>
            <a:off x="7716133" y="666797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Cropped + zoom + stretched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26B131-7FB1-4CF0-B0F6-6EF125C0F7F2}"/>
              </a:ext>
            </a:extLst>
          </p:cNvPr>
          <p:cNvSpPr/>
          <p:nvPr/>
        </p:nvSpPr>
        <p:spPr>
          <a:xfrm>
            <a:off x="7969311" y="1098743"/>
            <a:ext cx="2324099" cy="2021264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18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4DE55-E5D2-44EC-8635-AC043B3A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550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00C4AF8-2F87-4555-9A77-55C25D9903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CF161C-2291-420A-A0CA-61BBB3D2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1100707"/>
            <a:ext cx="3028950" cy="201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FCCA8-7FB6-426C-8473-F7B8120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72" y="1100707"/>
            <a:ext cx="1528555" cy="2019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37D497-A8FE-49F5-B344-139FEDD7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11" y="1100707"/>
            <a:ext cx="2324100" cy="2021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6A5F29-E5C9-44E7-95B9-169C44A71EA8}"/>
              </a:ext>
            </a:extLst>
          </p:cNvPr>
          <p:cNvSpPr txBox="1"/>
          <p:nvPr/>
        </p:nvSpPr>
        <p:spPr>
          <a:xfrm>
            <a:off x="1979779" y="7313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60050-AE45-426C-8C81-65063A7354EF}"/>
              </a:ext>
            </a:extLst>
          </p:cNvPr>
          <p:cNvSpPr txBox="1"/>
          <p:nvPr/>
        </p:nvSpPr>
        <p:spPr>
          <a:xfrm>
            <a:off x="5377015" y="712372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Cropped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71D2E-EF23-421E-9DB6-C09EEFA58301}"/>
              </a:ext>
            </a:extLst>
          </p:cNvPr>
          <p:cNvSpPr txBox="1"/>
          <p:nvPr/>
        </p:nvSpPr>
        <p:spPr>
          <a:xfrm>
            <a:off x="7716133" y="666797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Cropped + zoom + stretched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26B131-7FB1-4CF0-B0F6-6EF125C0F7F2}"/>
              </a:ext>
            </a:extLst>
          </p:cNvPr>
          <p:cNvSpPr/>
          <p:nvPr/>
        </p:nvSpPr>
        <p:spPr>
          <a:xfrm>
            <a:off x="7969311" y="1100707"/>
            <a:ext cx="2324099" cy="2021264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FF91EA-79D9-4BFE-923E-983B899E29A3}"/>
              </a:ext>
            </a:extLst>
          </p:cNvPr>
          <p:cNvSpPr/>
          <p:nvPr/>
        </p:nvSpPr>
        <p:spPr>
          <a:xfrm>
            <a:off x="923923" y="1091236"/>
            <a:ext cx="1881034" cy="1447862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8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3.33333E-6 L 0.09701 0.00278 L 0.00834 0.04514 L 0.09428 0.0419 L 0.00964 0.08797 L 0.0918 0.08797 " pathEditMode="relative" rAng="0" ptsTypes="AAAA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4DE55-E5D2-44EC-8635-AC043B3A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550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00C4AF8-2F87-4555-9A77-55C25D9903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CF161C-2291-420A-A0CA-61BBB3D2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1100707"/>
            <a:ext cx="3028950" cy="201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FCCA8-7FB6-426C-8473-F7B8120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72" y="1100707"/>
            <a:ext cx="1528555" cy="2019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37D497-A8FE-49F5-B344-139FEDD7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11" y="1100707"/>
            <a:ext cx="2324100" cy="2021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6A5F29-E5C9-44E7-95B9-169C44A71EA8}"/>
              </a:ext>
            </a:extLst>
          </p:cNvPr>
          <p:cNvSpPr txBox="1"/>
          <p:nvPr/>
        </p:nvSpPr>
        <p:spPr>
          <a:xfrm>
            <a:off x="1979779" y="7313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60050-AE45-426C-8C81-65063A7354EF}"/>
              </a:ext>
            </a:extLst>
          </p:cNvPr>
          <p:cNvSpPr txBox="1"/>
          <p:nvPr/>
        </p:nvSpPr>
        <p:spPr>
          <a:xfrm>
            <a:off x="5377015" y="712372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Cropped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71D2E-EF23-421E-9DB6-C09EEFA58301}"/>
              </a:ext>
            </a:extLst>
          </p:cNvPr>
          <p:cNvSpPr txBox="1"/>
          <p:nvPr/>
        </p:nvSpPr>
        <p:spPr>
          <a:xfrm>
            <a:off x="7716133" y="666797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Cropped + zoom + stretched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FF91EA-79D9-4BFE-923E-983B899E29A3}"/>
              </a:ext>
            </a:extLst>
          </p:cNvPr>
          <p:cNvSpPr/>
          <p:nvPr/>
        </p:nvSpPr>
        <p:spPr>
          <a:xfrm>
            <a:off x="1979779" y="1947642"/>
            <a:ext cx="686404" cy="6230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338EF-8645-4E68-A9F4-345F44226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55" y="4241135"/>
            <a:ext cx="1245562" cy="1209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77EFE-B682-42D3-93D8-21A162E501CB}"/>
              </a:ext>
            </a:extLst>
          </p:cNvPr>
          <p:cNvSpPr txBox="1"/>
          <p:nvPr/>
        </p:nvSpPr>
        <p:spPr>
          <a:xfrm>
            <a:off x="1611601" y="5560101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Cropped jar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24611-7A94-429F-8F8F-D174F077C3BD}"/>
              </a:ext>
            </a:extLst>
          </p:cNvPr>
          <p:cNvSpPr/>
          <p:nvPr/>
        </p:nvSpPr>
        <p:spPr>
          <a:xfrm>
            <a:off x="1651455" y="4256935"/>
            <a:ext cx="1245561" cy="1193589"/>
          </a:xfrm>
          <a:prstGeom prst="rect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F37B0-5470-43B5-B92D-00B9350BA8D0}"/>
              </a:ext>
            </a:extLst>
          </p:cNvPr>
          <p:cNvSpPr txBox="1"/>
          <p:nvPr/>
        </p:nvSpPr>
        <p:spPr>
          <a:xfrm>
            <a:off x="4702028" y="6596390"/>
            <a:ext cx="3150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Note: Window size is might not exact for illustration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70260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4DE55-E5D2-44EC-8635-AC043B3A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550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00C4AF8-2F87-4555-9A77-55C25D9903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CF161C-2291-420A-A0CA-61BBB3D2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1100707"/>
            <a:ext cx="3028950" cy="201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FCCA8-7FB6-426C-8473-F7B8120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72" y="1100707"/>
            <a:ext cx="1528555" cy="2019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37D497-A8FE-49F5-B344-139FEDD7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11" y="1100707"/>
            <a:ext cx="2324100" cy="2021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6A5F29-E5C9-44E7-95B9-169C44A71EA8}"/>
              </a:ext>
            </a:extLst>
          </p:cNvPr>
          <p:cNvSpPr txBox="1"/>
          <p:nvPr/>
        </p:nvSpPr>
        <p:spPr>
          <a:xfrm>
            <a:off x="1979779" y="7313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60050-AE45-426C-8C81-65063A7354EF}"/>
              </a:ext>
            </a:extLst>
          </p:cNvPr>
          <p:cNvSpPr txBox="1"/>
          <p:nvPr/>
        </p:nvSpPr>
        <p:spPr>
          <a:xfrm>
            <a:off x="5377015" y="712372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Cropped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71D2E-EF23-421E-9DB6-C09EEFA58301}"/>
              </a:ext>
            </a:extLst>
          </p:cNvPr>
          <p:cNvSpPr txBox="1"/>
          <p:nvPr/>
        </p:nvSpPr>
        <p:spPr>
          <a:xfrm>
            <a:off x="7716133" y="666797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Cropped + zoom + stretched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FF91EA-79D9-4BFE-923E-983B899E29A3}"/>
              </a:ext>
            </a:extLst>
          </p:cNvPr>
          <p:cNvSpPr/>
          <p:nvPr/>
        </p:nvSpPr>
        <p:spPr>
          <a:xfrm>
            <a:off x="1979779" y="1947642"/>
            <a:ext cx="686404" cy="6230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338EF-8645-4E68-A9F4-345F44226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55" y="4241135"/>
            <a:ext cx="1245562" cy="1209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77EFE-B682-42D3-93D8-21A162E501CB}"/>
              </a:ext>
            </a:extLst>
          </p:cNvPr>
          <p:cNvSpPr txBox="1"/>
          <p:nvPr/>
        </p:nvSpPr>
        <p:spPr>
          <a:xfrm>
            <a:off x="1611601" y="5560101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Cropped jar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24611-7A94-429F-8F8F-D174F077C3BD}"/>
              </a:ext>
            </a:extLst>
          </p:cNvPr>
          <p:cNvSpPr/>
          <p:nvPr/>
        </p:nvSpPr>
        <p:spPr>
          <a:xfrm>
            <a:off x="1651455" y="4256935"/>
            <a:ext cx="1245561" cy="1193589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F37B0-5470-43B5-B92D-00B9350BA8D0}"/>
              </a:ext>
            </a:extLst>
          </p:cNvPr>
          <p:cNvSpPr txBox="1"/>
          <p:nvPr/>
        </p:nvSpPr>
        <p:spPr>
          <a:xfrm>
            <a:off x="4702028" y="6596390"/>
            <a:ext cx="3150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Note: Window size is might not exact for illustration</a:t>
            </a:r>
            <a:endParaRPr lang="en-IN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C194B0-CA88-477C-8796-DCA90E5048A0}"/>
              </a:ext>
            </a:extLst>
          </p:cNvPr>
          <p:cNvSpPr/>
          <p:nvPr/>
        </p:nvSpPr>
        <p:spPr>
          <a:xfrm>
            <a:off x="925197" y="1103997"/>
            <a:ext cx="686404" cy="623019"/>
          </a:xfrm>
          <a:prstGeom prst="rect">
            <a:avLst/>
          </a:prstGeom>
          <a:solidFill>
            <a:schemeClr val="accent1">
              <a:alpha val="24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4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00093 L 0.17851 0.00046 L 0.0056 0.04838 L 0.17617 0.04653 L 0.01067 0.08773 L 0.17422 0.0912 L 0.01575 0.12431 L 0.08645 0.12222 " pathEditMode="relative" rAng="0" ptsTypes="AAAAAAAA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4DE55-E5D2-44EC-8635-AC043B3A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550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00C4AF8-2F87-4555-9A77-55C25D9903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CF161C-2291-420A-A0CA-61BBB3D2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1100707"/>
            <a:ext cx="3028950" cy="201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FCCA8-7FB6-426C-8473-F7B8120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72" y="1100707"/>
            <a:ext cx="1528555" cy="2019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37D497-A8FE-49F5-B344-139FEDD7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11" y="1100707"/>
            <a:ext cx="2324100" cy="2021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6A5F29-E5C9-44E7-95B9-169C44A71EA8}"/>
              </a:ext>
            </a:extLst>
          </p:cNvPr>
          <p:cNvSpPr txBox="1"/>
          <p:nvPr/>
        </p:nvSpPr>
        <p:spPr>
          <a:xfrm>
            <a:off x="1979779" y="7313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60050-AE45-426C-8C81-65063A7354EF}"/>
              </a:ext>
            </a:extLst>
          </p:cNvPr>
          <p:cNvSpPr txBox="1"/>
          <p:nvPr/>
        </p:nvSpPr>
        <p:spPr>
          <a:xfrm>
            <a:off x="5377015" y="712372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Cropped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71D2E-EF23-421E-9DB6-C09EEFA58301}"/>
              </a:ext>
            </a:extLst>
          </p:cNvPr>
          <p:cNvSpPr txBox="1"/>
          <p:nvPr/>
        </p:nvSpPr>
        <p:spPr>
          <a:xfrm>
            <a:off x="7716133" y="666797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Cropped + zoom + stretched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FF91EA-79D9-4BFE-923E-983B899E29A3}"/>
              </a:ext>
            </a:extLst>
          </p:cNvPr>
          <p:cNvSpPr/>
          <p:nvPr/>
        </p:nvSpPr>
        <p:spPr>
          <a:xfrm>
            <a:off x="1979779" y="1947642"/>
            <a:ext cx="686404" cy="6230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338EF-8645-4E68-A9F4-345F44226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55" y="4241135"/>
            <a:ext cx="1245562" cy="1209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77EFE-B682-42D3-93D8-21A162E501CB}"/>
              </a:ext>
            </a:extLst>
          </p:cNvPr>
          <p:cNvSpPr txBox="1"/>
          <p:nvPr/>
        </p:nvSpPr>
        <p:spPr>
          <a:xfrm>
            <a:off x="1611601" y="5560101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Cropped jar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24611-7A94-429F-8F8F-D174F077C3BD}"/>
              </a:ext>
            </a:extLst>
          </p:cNvPr>
          <p:cNvSpPr/>
          <p:nvPr/>
        </p:nvSpPr>
        <p:spPr>
          <a:xfrm>
            <a:off x="1651455" y="4256935"/>
            <a:ext cx="1245561" cy="1193589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F37B0-5470-43B5-B92D-00B9350BA8D0}"/>
              </a:ext>
            </a:extLst>
          </p:cNvPr>
          <p:cNvSpPr txBox="1"/>
          <p:nvPr/>
        </p:nvSpPr>
        <p:spPr>
          <a:xfrm>
            <a:off x="4702028" y="6596390"/>
            <a:ext cx="3150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Note: Window size is might not exact for illustration</a:t>
            </a:r>
            <a:endParaRPr lang="en-IN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7913F-35D3-4396-B73D-0E52B13EBB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38" y="4311026"/>
            <a:ext cx="1175873" cy="1209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7EE2CB-B75F-45E6-8070-2E448B25283D}"/>
              </a:ext>
            </a:extLst>
          </p:cNvPr>
          <p:cNvSpPr txBox="1"/>
          <p:nvPr/>
        </p:nvSpPr>
        <p:spPr>
          <a:xfrm>
            <a:off x="3310166" y="5572627"/>
            <a:ext cx="12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Rotated jar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C0101-D1DD-4A4F-A7CB-3A97F77B1E5A}"/>
              </a:ext>
            </a:extLst>
          </p:cNvPr>
          <p:cNvSpPr/>
          <p:nvPr/>
        </p:nvSpPr>
        <p:spPr>
          <a:xfrm rot="19670348">
            <a:off x="1631529" y="4284425"/>
            <a:ext cx="1245561" cy="119358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032C2E-3826-4C7D-9E6E-1516078D93B9}"/>
              </a:ext>
            </a:extLst>
          </p:cNvPr>
          <p:cNvSpPr/>
          <p:nvPr/>
        </p:nvSpPr>
        <p:spPr>
          <a:xfrm>
            <a:off x="1979779" y="1947642"/>
            <a:ext cx="686404" cy="6230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67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4DE55-E5D2-44EC-8635-AC043B3A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550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00C4AF8-2F87-4555-9A77-55C25D9903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CF161C-2291-420A-A0CA-61BBB3D2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1100707"/>
            <a:ext cx="3028950" cy="201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FCCA8-7FB6-426C-8473-F7B8120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72" y="1100707"/>
            <a:ext cx="1528555" cy="2019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37D497-A8FE-49F5-B344-139FEDD7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11" y="1100707"/>
            <a:ext cx="2324100" cy="2021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6A5F29-E5C9-44E7-95B9-169C44A71EA8}"/>
              </a:ext>
            </a:extLst>
          </p:cNvPr>
          <p:cNvSpPr txBox="1"/>
          <p:nvPr/>
        </p:nvSpPr>
        <p:spPr>
          <a:xfrm>
            <a:off x="1979779" y="7313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60050-AE45-426C-8C81-65063A7354EF}"/>
              </a:ext>
            </a:extLst>
          </p:cNvPr>
          <p:cNvSpPr txBox="1"/>
          <p:nvPr/>
        </p:nvSpPr>
        <p:spPr>
          <a:xfrm>
            <a:off x="5377015" y="712372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Cropped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71D2E-EF23-421E-9DB6-C09EEFA58301}"/>
              </a:ext>
            </a:extLst>
          </p:cNvPr>
          <p:cNvSpPr txBox="1"/>
          <p:nvPr/>
        </p:nvSpPr>
        <p:spPr>
          <a:xfrm>
            <a:off x="7716133" y="666797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Cropped + zoom + stretched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FF91EA-79D9-4BFE-923E-983B899E29A3}"/>
              </a:ext>
            </a:extLst>
          </p:cNvPr>
          <p:cNvSpPr/>
          <p:nvPr/>
        </p:nvSpPr>
        <p:spPr>
          <a:xfrm>
            <a:off x="1979779" y="1947642"/>
            <a:ext cx="686404" cy="6230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338EF-8645-4E68-A9F4-345F44226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55" y="4241135"/>
            <a:ext cx="1245562" cy="1209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77EFE-B682-42D3-93D8-21A162E501CB}"/>
              </a:ext>
            </a:extLst>
          </p:cNvPr>
          <p:cNvSpPr txBox="1"/>
          <p:nvPr/>
        </p:nvSpPr>
        <p:spPr>
          <a:xfrm>
            <a:off x="1611601" y="5560101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Cropped jar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24611-7A94-429F-8F8F-D174F077C3BD}"/>
              </a:ext>
            </a:extLst>
          </p:cNvPr>
          <p:cNvSpPr/>
          <p:nvPr/>
        </p:nvSpPr>
        <p:spPr>
          <a:xfrm>
            <a:off x="1651455" y="4256935"/>
            <a:ext cx="1245561" cy="1193589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F37B0-5470-43B5-B92D-00B9350BA8D0}"/>
              </a:ext>
            </a:extLst>
          </p:cNvPr>
          <p:cNvSpPr txBox="1"/>
          <p:nvPr/>
        </p:nvSpPr>
        <p:spPr>
          <a:xfrm>
            <a:off x="4702028" y="6596390"/>
            <a:ext cx="3150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Note: Window size is might not exact for illustration</a:t>
            </a:r>
            <a:endParaRPr lang="en-IN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7913F-35D3-4396-B73D-0E52B13EBB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38" y="4311026"/>
            <a:ext cx="1175873" cy="1209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7EE2CB-B75F-45E6-8070-2E448B25283D}"/>
              </a:ext>
            </a:extLst>
          </p:cNvPr>
          <p:cNvSpPr txBox="1"/>
          <p:nvPr/>
        </p:nvSpPr>
        <p:spPr>
          <a:xfrm>
            <a:off x="3310166" y="5572627"/>
            <a:ext cx="12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Rotated jar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C0101-D1DD-4A4F-A7CB-3A97F77B1E5A}"/>
              </a:ext>
            </a:extLst>
          </p:cNvPr>
          <p:cNvSpPr/>
          <p:nvPr/>
        </p:nvSpPr>
        <p:spPr>
          <a:xfrm rot="19670348">
            <a:off x="1631529" y="4284425"/>
            <a:ext cx="1245561" cy="119358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477BF1-A989-43EA-8C7A-E197777BB691}"/>
              </a:ext>
            </a:extLst>
          </p:cNvPr>
          <p:cNvSpPr/>
          <p:nvPr/>
        </p:nvSpPr>
        <p:spPr>
          <a:xfrm>
            <a:off x="925197" y="1122284"/>
            <a:ext cx="686404" cy="6230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032C2E-3826-4C7D-9E6E-1516078D93B9}"/>
              </a:ext>
            </a:extLst>
          </p:cNvPr>
          <p:cNvSpPr/>
          <p:nvPr/>
        </p:nvSpPr>
        <p:spPr>
          <a:xfrm>
            <a:off x="1979779" y="1947642"/>
            <a:ext cx="686404" cy="623019"/>
          </a:xfrm>
          <a:prstGeom prst="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38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463 L 0.18776 -0.00625 L 0.00481 0.04282 L 0.18672 0.04467 L 0.00169 0.11782 L 0.08802 0.11597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4DE55-E5D2-44EC-8635-AC043B3A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550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00C4AF8-2F87-4555-9A77-55C25D9903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CF161C-2291-420A-A0CA-61BBB3D2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1100707"/>
            <a:ext cx="3028950" cy="201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FCCA8-7FB6-426C-8473-F7B8120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72" y="1100707"/>
            <a:ext cx="1528555" cy="2019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37D497-A8FE-49F5-B344-139FEDD7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11" y="1100707"/>
            <a:ext cx="2324100" cy="2021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6A5F29-E5C9-44E7-95B9-169C44A71EA8}"/>
              </a:ext>
            </a:extLst>
          </p:cNvPr>
          <p:cNvSpPr txBox="1"/>
          <p:nvPr/>
        </p:nvSpPr>
        <p:spPr>
          <a:xfrm>
            <a:off x="1979779" y="7313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60050-AE45-426C-8C81-65063A7354EF}"/>
              </a:ext>
            </a:extLst>
          </p:cNvPr>
          <p:cNvSpPr txBox="1"/>
          <p:nvPr/>
        </p:nvSpPr>
        <p:spPr>
          <a:xfrm>
            <a:off x="5377015" y="712372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Cropped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71D2E-EF23-421E-9DB6-C09EEFA58301}"/>
              </a:ext>
            </a:extLst>
          </p:cNvPr>
          <p:cNvSpPr txBox="1"/>
          <p:nvPr/>
        </p:nvSpPr>
        <p:spPr>
          <a:xfrm>
            <a:off x="7716133" y="666797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Cropped + zoom + stretched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FF91EA-79D9-4BFE-923E-983B899E29A3}"/>
              </a:ext>
            </a:extLst>
          </p:cNvPr>
          <p:cNvSpPr/>
          <p:nvPr/>
        </p:nvSpPr>
        <p:spPr>
          <a:xfrm>
            <a:off x="1979779" y="1947642"/>
            <a:ext cx="686404" cy="6230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338EF-8645-4E68-A9F4-345F44226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55" y="4241135"/>
            <a:ext cx="1245562" cy="1209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77EFE-B682-42D3-93D8-21A162E501CB}"/>
              </a:ext>
            </a:extLst>
          </p:cNvPr>
          <p:cNvSpPr txBox="1"/>
          <p:nvPr/>
        </p:nvSpPr>
        <p:spPr>
          <a:xfrm>
            <a:off x="1611601" y="5560101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Cropped jar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24611-7A94-429F-8F8F-D174F077C3BD}"/>
              </a:ext>
            </a:extLst>
          </p:cNvPr>
          <p:cNvSpPr/>
          <p:nvPr/>
        </p:nvSpPr>
        <p:spPr>
          <a:xfrm>
            <a:off x="1651455" y="4256935"/>
            <a:ext cx="1245561" cy="1193589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F37B0-5470-43B5-B92D-00B9350BA8D0}"/>
              </a:ext>
            </a:extLst>
          </p:cNvPr>
          <p:cNvSpPr txBox="1"/>
          <p:nvPr/>
        </p:nvSpPr>
        <p:spPr>
          <a:xfrm>
            <a:off x="4702028" y="6596390"/>
            <a:ext cx="3150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Note: Window size is might not exact for illustration</a:t>
            </a:r>
            <a:endParaRPr lang="en-IN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7913F-35D3-4396-B73D-0E52B13EBB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38" y="4311026"/>
            <a:ext cx="1175873" cy="1209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7EE2CB-B75F-45E6-8070-2E448B25283D}"/>
              </a:ext>
            </a:extLst>
          </p:cNvPr>
          <p:cNvSpPr txBox="1"/>
          <p:nvPr/>
        </p:nvSpPr>
        <p:spPr>
          <a:xfrm>
            <a:off x="3310166" y="5572627"/>
            <a:ext cx="12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Rotated jar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C0101-D1DD-4A4F-A7CB-3A97F77B1E5A}"/>
              </a:ext>
            </a:extLst>
          </p:cNvPr>
          <p:cNvSpPr/>
          <p:nvPr/>
        </p:nvSpPr>
        <p:spPr>
          <a:xfrm rot="19670348">
            <a:off x="1631529" y="4284425"/>
            <a:ext cx="1245561" cy="119358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477BF1-A989-43EA-8C7A-E197777BB691}"/>
              </a:ext>
            </a:extLst>
          </p:cNvPr>
          <p:cNvSpPr/>
          <p:nvPr/>
        </p:nvSpPr>
        <p:spPr>
          <a:xfrm rot="1092349">
            <a:off x="1986281" y="1963442"/>
            <a:ext cx="686404" cy="6230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032C2E-3826-4C7D-9E6E-1516078D93B9}"/>
              </a:ext>
            </a:extLst>
          </p:cNvPr>
          <p:cNvSpPr/>
          <p:nvPr/>
        </p:nvSpPr>
        <p:spPr>
          <a:xfrm>
            <a:off x="1979779" y="1947642"/>
            <a:ext cx="686404" cy="6230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2104E3-D118-40C1-869A-2ACB0BD807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73" y="4312422"/>
            <a:ext cx="1110276" cy="1140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0D81F9-5AE9-411E-9268-7CA40DC48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41" y="4312422"/>
            <a:ext cx="1110276" cy="11406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2135A7-2B72-41F2-9935-ABCF5CDC672F}"/>
              </a:ext>
            </a:extLst>
          </p:cNvPr>
          <p:cNvSpPr txBox="1"/>
          <p:nvPr/>
        </p:nvSpPr>
        <p:spPr>
          <a:xfrm>
            <a:off x="5282708" y="5595870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Flipped jar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0C3EE0-600D-4719-8B74-3B0B5C98A3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08" y="4311724"/>
            <a:ext cx="1143074" cy="11742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2C6526-9184-486D-9F09-2D385245695C}"/>
              </a:ext>
            </a:extLst>
          </p:cNvPr>
          <p:cNvSpPr txBox="1"/>
          <p:nvPr/>
        </p:nvSpPr>
        <p:spPr>
          <a:xfrm>
            <a:off x="7147868" y="5539967"/>
            <a:ext cx="1642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High brightness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A35457-62E6-48E4-A071-A9CB222010F5}"/>
              </a:ext>
            </a:extLst>
          </p:cNvPr>
          <p:cNvSpPr txBox="1"/>
          <p:nvPr/>
        </p:nvSpPr>
        <p:spPr>
          <a:xfrm>
            <a:off x="9235825" y="5540469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Low brightness</a:t>
            </a:r>
            <a:endParaRPr lang="en-IN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192FAE-3291-45E5-8BBF-6EB95BB24B46}"/>
              </a:ext>
            </a:extLst>
          </p:cNvPr>
          <p:cNvSpPr/>
          <p:nvPr/>
        </p:nvSpPr>
        <p:spPr>
          <a:xfrm rot="4060942">
            <a:off x="2000258" y="1947641"/>
            <a:ext cx="686404" cy="6230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6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  <p:bldP spid="23" grpId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35C31-18F9-49E4-9A13-6FDEEE91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27342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EDAFC-DB84-41E1-BDA1-E6DBAB4CC838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05623-7AD6-4201-AF6A-BC97C9E7FEF6}"/>
              </a:ext>
            </a:extLst>
          </p:cNvPr>
          <p:cNvSpPr txBox="1"/>
          <p:nvPr/>
        </p:nvSpPr>
        <p:spPr>
          <a:xfrm>
            <a:off x="838200" y="1643896"/>
            <a:ext cx="60625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Zilla Slab"/>
              </a:rPr>
              <a:t>Tedious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process</a:t>
            </a:r>
          </a:p>
          <a:p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Computationally very costly Possibilities of transformation is endless causing which makes it not flexible enough to approach this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Any simple Approach?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C23848-1E64-4F78-8B19-212FA41C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937" y="2227609"/>
            <a:ext cx="1207718" cy="120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30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1F48F2-48CA-4B1C-87FD-5122A311155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6D3B4-4BC0-46D0-9904-215FD53F7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808" y="1041832"/>
            <a:ext cx="6850384" cy="4566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6568A4-3473-4CAF-B6BA-25F462BAAAFA}"/>
              </a:ext>
            </a:extLst>
          </p:cNvPr>
          <p:cNvSpPr/>
          <p:nvPr/>
        </p:nvSpPr>
        <p:spPr>
          <a:xfrm>
            <a:off x="3244241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E14F78-CD31-419A-A64E-9A2B56B497CC}"/>
              </a:ext>
            </a:extLst>
          </p:cNvPr>
          <p:cNvSpPr/>
          <p:nvPr/>
        </p:nvSpPr>
        <p:spPr>
          <a:xfrm>
            <a:off x="3244241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51AD89-B559-4EE2-93F6-F9A66C71923C}"/>
              </a:ext>
            </a:extLst>
          </p:cNvPr>
          <p:cNvSpPr/>
          <p:nvPr/>
        </p:nvSpPr>
        <p:spPr>
          <a:xfrm>
            <a:off x="3244241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8AC049-A892-45E8-B3B4-266D7843BB3D}"/>
              </a:ext>
            </a:extLst>
          </p:cNvPr>
          <p:cNvSpPr/>
          <p:nvPr/>
        </p:nvSpPr>
        <p:spPr>
          <a:xfrm>
            <a:off x="3244240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6C46BB-607D-4524-AB19-31C5EF6DE2BE}"/>
              </a:ext>
            </a:extLst>
          </p:cNvPr>
          <p:cNvSpPr/>
          <p:nvPr/>
        </p:nvSpPr>
        <p:spPr>
          <a:xfrm>
            <a:off x="3244239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300802-C084-4CD4-B60B-16A264AF8FD2}"/>
              </a:ext>
            </a:extLst>
          </p:cNvPr>
          <p:cNvSpPr/>
          <p:nvPr/>
        </p:nvSpPr>
        <p:spPr>
          <a:xfrm>
            <a:off x="4060520" y="142238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B3717D-C610-42AF-BDCC-37F5BBA0BC3A}"/>
              </a:ext>
            </a:extLst>
          </p:cNvPr>
          <p:cNvSpPr/>
          <p:nvPr/>
        </p:nvSpPr>
        <p:spPr>
          <a:xfrm>
            <a:off x="4060520" y="221570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3F2846-E049-4654-B70E-1A14C3C5D29F}"/>
              </a:ext>
            </a:extLst>
          </p:cNvPr>
          <p:cNvSpPr/>
          <p:nvPr/>
        </p:nvSpPr>
        <p:spPr>
          <a:xfrm>
            <a:off x="4060520" y="3060162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CC5A2A-DAB7-42D6-A482-4E6F1BE6D455}"/>
              </a:ext>
            </a:extLst>
          </p:cNvPr>
          <p:cNvSpPr/>
          <p:nvPr/>
        </p:nvSpPr>
        <p:spPr>
          <a:xfrm>
            <a:off x="4060519" y="396516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70B70E-5900-4CB6-B5F2-DBD23896D67B}"/>
              </a:ext>
            </a:extLst>
          </p:cNvPr>
          <p:cNvSpPr/>
          <p:nvPr/>
        </p:nvSpPr>
        <p:spPr>
          <a:xfrm>
            <a:off x="4060518" y="475848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C1E436-6B80-4013-903A-7A978AACFCC4}"/>
              </a:ext>
            </a:extLst>
          </p:cNvPr>
          <p:cNvSpPr/>
          <p:nvPr/>
        </p:nvSpPr>
        <p:spPr>
          <a:xfrm>
            <a:off x="4876798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906808-A9C1-46AF-A0EE-32C4AD842666}"/>
              </a:ext>
            </a:extLst>
          </p:cNvPr>
          <p:cNvSpPr/>
          <p:nvPr/>
        </p:nvSpPr>
        <p:spPr>
          <a:xfrm>
            <a:off x="4876798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038A71-0BCB-4B28-A15A-E5FEAD0353C8}"/>
              </a:ext>
            </a:extLst>
          </p:cNvPr>
          <p:cNvSpPr/>
          <p:nvPr/>
        </p:nvSpPr>
        <p:spPr>
          <a:xfrm>
            <a:off x="4876798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E0CC72-35BC-4BB9-AD69-9D7435E1BEDC}"/>
              </a:ext>
            </a:extLst>
          </p:cNvPr>
          <p:cNvSpPr/>
          <p:nvPr/>
        </p:nvSpPr>
        <p:spPr>
          <a:xfrm>
            <a:off x="4876797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9B198B-A157-43E2-A593-DA0016C861FB}"/>
              </a:ext>
            </a:extLst>
          </p:cNvPr>
          <p:cNvSpPr/>
          <p:nvPr/>
        </p:nvSpPr>
        <p:spPr>
          <a:xfrm>
            <a:off x="4876796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DE9BD8-CAD2-463A-94C5-F0BA13E23909}"/>
              </a:ext>
            </a:extLst>
          </p:cNvPr>
          <p:cNvSpPr/>
          <p:nvPr/>
        </p:nvSpPr>
        <p:spPr>
          <a:xfrm>
            <a:off x="5826346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626D4BD-7F06-4722-A4A7-34760F3E9FAD}"/>
              </a:ext>
            </a:extLst>
          </p:cNvPr>
          <p:cNvSpPr/>
          <p:nvPr/>
        </p:nvSpPr>
        <p:spPr>
          <a:xfrm>
            <a:off x="5826346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5AF1E0-20F5-477D-96B3-7C09D5C29D8D}"/>
              </a:ext>
            </a:extLst>
          </p:cNvPr>
          <p:cNvSpPr/>
          <p:nvPr/>
        </p:nvSpPr>
        <p:spPr>
          <a:xfrm>
            <a:off x="5826346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02AC10-9833-4AA3-B7D4-BB0A3F9A48A3}"/>
              </a:ext>
            </a:extLst>
          </p:cNvPr>
          <p:cNvSpPr/>
          <p:nvPr/>
        </p:nvSpPr>
        <p:spPr>
          <a:xfrm>
            <a:off x="5826345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521B16-DBE7-4FC3-BDDE-D1E8C1FFAA2B}"/>
              </a:ext>
            </a:extLst>
          </p:cNvPr>
          <p:cNvSpPr/>
          <p:nvPr/>
        </p:nvSpPr>
        <p:spPr>
          <a:xfrm>
            <a:off x="5826344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4244A7-90CD-43F7-AF89-C30F1812CE7C}"/>
              </a:ext>
            </a:extLst>
          </p:cNvPr>
          <p:cNvSpPr/>
          <p:nvPr/>
        </p:nvSpPr>
        <p:spPr>
          <a:xfrm>
            <a:off x="6804066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B1EC20-844A-4BDB-9FEA-C550AB16F7D6}"/>
              </a:ext>
            </a:extLst>
          </p:cNvPr>
          <p:cNvSpPr/>
          <p:nvPr/>
        </p:nvSpPr>
        <p:spPr>
          <a:xfrm>
            <a:off x="6804066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B937C1-09DE-4905-AEFB-C06F9F5601EE}"/>
              </a:ext>
            </a:extLst>
          </p:cNvPr>
          <p:cNvSpPr/>
          <p:nvPr/>
        </p:nvSpPr>
        <p:spPr>
          <a:xfrm>
            <a:off x="6804066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4FA1CA-C25D-474C-9FEC-A4E57F113710}"/>
              </a:ext>
            </a:extLst>
          </p:cNvPr>
          <p:cNvSpPr/>
          <p:nvPr/>
        </p:nvSpPr>
        <p:spPr>
          <a:xfrm>
            <a:off x="6804065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A55B6A-FED6-4719-A5C3-40BD75CE7C5D}"/>
              </a:ext>
            </a:extLst>
          </p:cNvPr>
          <p:cNvSpPr/>
          <p:nvPr/>
        </p:nvSpPr>
        <p:spPr>
          <a:xfrm>
            <a:off x="6804064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060E57-971B-4CEA-A616-557C264A654A}"/>
              </a:ext>
            </a:extLst>
          </p:cNvPr>
          <p:cNvSpPr/>
          <p:nvPr/>
        </p:nvSpPr>
        <p:spPr>
          <a:xfrm>
            <a:off x="7753614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02564E-D122-45A6-BE6E-907F0D19875A}"/>
              </a:ext>
            </a:extLst>
          </p:cNvPr>
          <p:cNvSpPr/>
          <p:nvPr/>
        </p:nvSpPr>
        <p:spPr>
          <a:xfrm>
            <a:off x="7753614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8FDD36-FFAA-4097-BC9F-AF7DD4C08A24}"/>
              </a:ext>
            </a:extLst>
          </p:cNvPr>
          <p:cNvSpPr/>
          <p:nvPr/>
        </p:nvSpPr>
        <p:spPr>
          <a:xfrm>
            <a:off x="7753614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4D1372-5682-4689-93C2-E02CFF973BC3}"/>
              </a:ext>
            </a:extLst>
          </p:cNvPr>
          <p:cNvSpPr/>
          <p:nvPr/>
        </p:nvSpPr>
        <p:spPr>
          <a:xfrm>
            <a:off x="7753613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5AD7E29-4138-4A8D-9E26-CAE1B3B1AF74}"/>
              </a:ext>
            </a:extLst>
          </p:cNvPr>
          <p:cNvSpPr/>
          <p:nvPr/>
        </p:nvSpPr>
        <p:spPr>
          <a:xfrm>
            <a:off x="7753612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92E0539-E67F-480A-99B4-51A1D1E6CED9}"/>
              </a:ext>
            </a:extLst>
          </p:cNvPr>
          <p:cNvSpPr/>
          <p:nvPr/>
        </p:nvSpPr>
        <p:spPr>
          <a:xfrm>
            <a:off x="8569892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4AD56D-1A5F-4589-98F3-969430D40455}"/>
              </a:ext>
            </a:extLst>
          </p:cNvPr>
          <p:cNvSpPr/>
          <p:nvPr/>
        </p:nvSpPr>
        <p:spPr>
          <a:xfrm>
            <a:off x="8569892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D2696-E5AA-4C7E-9C27-C9AD8A7F48FB}"/>
              </a:ext>
            </a:extLst>
          </p:cNvPr>
          <p:cNvSpPr/>
          <p:nvPr/>
        </p:nvSpPr>
        <p:spPr>
          <a:xfrm>
            <a:off x="8569892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9E8F574-61E9-42B0-90E5-A6009C4AD0F3}"/>
              </a:ext>
            </a:extLst>
          </p:cNvPr>
          <p:cNvSpPr/>
          <p:nvPr/>
        </p:nvSpPr>
        <p:spPr>
          <a:xfrm>
            <a:off x="8569891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3E498A-C437-41B2-BCF6-B1901BB4F29C}"/>
              </a:ext>
            </a:extLst>
          </p:cNvPr>
          <p:cNvSpPr/>
          <p:nvPr/>
        </p:nvSpPr>
        <p:spPr>
          <a:xfrm>
            <a:off x="8569890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613AD4C-73B3-405A-B78B-7E68AEA7A574}"/>
              </a:ext>
            </a:extLst>
          </p:cNvPr>
          <p:cNvSpPr txBox="1"/>
          <p:nvPr/>
        </p:nvSpPr>
        <p:spPr>
          <a:xfrm>
            <a:off x="2905190" y="5915229"/>
            <a:ext cx="6381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Choose uniform window patches to compare images ?</a:t>
            </a:r>
            <a:endParaRPr lang="en-IN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9" name="Footer Placeholder 5">
            <a:extLst>
              <a:ext uri="{FF2B5EF4-FFF2-40B4-BE49-F238E27FC236}">
                <a16:creationId xmlns:a16="http://schemas.microsoft.com/office/drawing/2014/main" id="{946C294F-1345-4951-8E38-94D58E3CB3B5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69" grpId="0" animBg="1"/>
      <p:bldP spid="71" grpId="0" animBg="1"/>
      <p:bldP spid="73" grpId="0" animBg="1"/>
      <p:bldP spid="75" grpId="0" animBg="1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915E-81A4-4CF4-A343-0118C8673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6275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Understanding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3A91E6B-6882-4AFE-B17E-3AFCF81A7A18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A7473-A92D-4E5C-9A9F-3E48FEECF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8632"/>
            <a:ext cx="1867161" cy="1952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A9CE9-AA75-4E68-8AAD-ED573686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626" y="1999580"/>
            <a:ext cx="1886213" cy="197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0C2859-C589-4E4C-9FC4-53921645A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104" y="2218685"/>
            <a:ext cx="2391109" cy="1552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F7B695-148B-4E38-94F7-2AAA203C4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938" y="2218685"/>
            <a:ext cx="2410161" cy="1571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FA9FEC-046E-44D6-BBC8-57B43C7907EC}"/>
              </a:ext>
            </a:extLst>
          </p:cNvPr>
          <p:cNvSpPr txBox="1"/>
          <p:nvPr/>
        </p:nvSpPr>
        <p:spPr>
          <a:xfrm>
            <a:off x="3487134" y="1372301"/>
            <a:ext cx="188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7FAB56-CB67-40A6-947E-F171725AB52F}"/>
              </a:ext>
            </a:extLst>
          </p:cNvPr>
          <p:cNvSpPr txBox="1"/>
          <p:nvPr/>
        </p:nvSpPr>
        <p:spPr>
          <a:xfrm>
            <a:off x="896713" y="1510800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6FAECC-7A29-492B-A6D4-50A3B286240D}"/>
              </a:ext>
            </a:extLst>
          </p:cNvPr>
          <p:cNvSpPr txBox="1"/>
          <p:nvPr/>
        </p:nvSpPr>
        <p:spPr>
          <a:xfrm>
            <a:off x="6338226" y="1510800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Detection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E174F-F5E3-48A3-8EDA-1C8633F6CCE6}"/>
              </a:ext>
            </a:extLst>
          </p:cNvPr>
          <p:cNvSpPr txBox="1"/>
          <p:nvPr/>
        </p:nvSpPr>
        <p:spPr>
          <a:xfrm>
            <a:off x="9049471" y="1510800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Image Segmentation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71A71-ECD2-44FE-B8F4-440B8EC4D58F}"/>
              </a:ext>
            </a:extLst>
          </p:cNvPr>
          <p:cNvSpPr txBox="1"/>
          <p:nvPr/>
        </p:nvSpPr>
        <p:spPr>
          <a:xfrm>
            <a:off x="1352606" y="4140755"/>
            <a:ext cx="49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6B66ED-4E00-402B-85F1-3FA3840BA3C8}"/>
              </a:ext>
            </a:extLst>
          </p:cNvPr>
          <p:cNvSpPr txBox="1"/>
          <p:nvPr/>
        </p:nvSpPr>
        <p:spPr>
          <a:xfrm>
            <a:off x="3382989" y="4162963"/>
            <a:ext cx="200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+ Bounding Box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C6E6AA-A37B-4827-9A49-14A4D2B00874}"/>
              </a:ext>
            </a:extLst>
          </p:cNvPr>
          <p:cNvSpPr txBox="1"/>
          <p:nvPr/>
        </p:nvSpPr>
        <p:spPr>
          <a:xfrm>
            <a:off x="5842134" y="4177259"/>
            <a:ext cx="28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Cat and Dog + Bounding Box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37112B-CD14-4BA2-B8AA-9388EEF8AC1C}"/>
              </a:ext>
            </a:extLst>
          </p:cNvPr>
          <p:cNvSpPr txBox="1"/>
          <p:nvPr/>
        </p:nvSpPr>
        <p:spPr>
          <a:xfrm>
            <a:off x="9096128" y="4166155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 and Dog + Masking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C50A3E-3D48-48EC-A1D4-86FB2491A0F7}"/>
              </a:ext>
            </a:extLst>
          </p:cNvPr>
          <p:cNvSpPr txBox="1"/>
          <p:nvPr/>
        </p:nvSpPr>
        <p:spPr>
          <a:xfrm>
            <a:off x="896713" y="4851398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Single Object </a:t>
            </a:r>
            <a:endParaRPr lang="en-IN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689B71-215D-4945-953F-541359941164}"/>
              </a:ext>
            </a:extLst>
          </p:cNvPr>
          <p:cNvSpPr txBox="1"/>
          <p:nvPr/>
        </p:nvSpPr>
        <p:spPr>
          <a:xfrm>
            <a:off x="3166766" y="4851398"/>
            <a:ext cx="2549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 + Localized</a:t>
            </a:r>
            <a:endParaRPr lang="en-IN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7155EB-641A-4E77-975C-920D876940DE}"/>
              </a:ext>
            </a:extLst>
          </p:cNvPr>
          <p:cNvSpPr txBox="1"/>
          <p:nvPr/>
        </p:nvSpPr>
        <p:spPr>
          <a:xfrm>
            <a:off x="6131447" y="4842931"/>
            <a:ext cx="2549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Multiple Object + Localized</a:t>
            </a:r>
            <a:endParaRPr lang="en-IN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34C33D-F408-4706-B8BE-D9AC618D6BF2}"/>
              </a:ext>
            </a:extLst>
          </p:cNvPr>
          <p:cNvSpPr txBox="1"/>
          <p:nvPr/>
        </p:nvSpPr>
        <p:spPr>
          <a:xfrm>
            <a:off x="9096128" y="4868332"/>
            <a:ext cx="2549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Multiple Object + Segmented masking</a:t>
            </a:r>
            <a:endParaRPr lang="en-I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4CCA1-E9F1-4E0F-9924-F6C544E850F8}"/>
              </a:ext>
            </a:extLst>
          </p:cNvPr>
          <p:cNvSpPr txBox="1"/>
          <p:nvPr/>
        </p:nvSpPr>
        <p:spPr>
          <a:xfrm>
            <a:off x="3649838" y="6657945"/>
            <a:ext cx="49632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00" dirty="0"/>
              <a:t>Image Credit: https://www.smartimagingblog.com/2019/03/03/what-can-we-actually-do-with-deep-learning-in-image-processing/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343826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  <p:bldP spid="22" grpId="0"/>
      <p:bldP spid="26" grpId="0"/>
      <p:bldP spid="28" grpId="0"/>
      <p:bldP spid="29" grpId="0"/>
      <p:bldP spid="31" grpId="0"/>
      <p:bldP spid="33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1F48F2-48CA-4B1C-87FD-5122A311155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6D3B4-4BC0-46D0-9904-215FD53F7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808" y="1041832"/>
            <a:ext cx="6850384" cy="4566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6568A4-3473-4CAF-B6BA-25F462BAAAFA}"/>
              </a:ext>
            </a:extLst>
          </p:cNvPr>
          <p:cNvSpPr/>
          <p:nvPr/>
        </p:nvSpPr>
        <p:spPr>
          <a:xfrm>
            <a:off x="3244241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E14F78-CD31-419A-A64E-9A2B56B497CC}"/>
              </a:ext>
            </a:extLst>
          </p:cNvPr>
          <p:cNvSpPr/>
          <p:nvPr/>
        </p:nvSpPr>
        <p:spPr>
          <a:xfrm>
            <a:off x="3244241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51AD89-B559-4EE2-93F6-F9A66C71923C}"/>
              </a:ext>
            </a:extLst>
          </p:cNvPr>
          <p:cNvSpPr/>
          <p:nvPr/>
        </p:nvSpPr>
        <p:spPr>
          <a:xfrm>
            <a:off x="3244241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8AC049-A892-45E8-B3B4-266D7843BB3D}"/>
              </a:ext>
            </a:extLst>
          </p:cNvPr>
          <p:cNvSpPr/>
          <p:nvPr/>
        </p:nvSpPr>
        <p:spPr>
          <a:xfrm>
            <a:off x="3244240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6C46BB-607D-4524-AB19-31C5EF6DE2BE}"/>
              </a:ext>
            </a:extLst>
          </p:cNvPr>
          <p:cNvSpPr/>
          <p:nvPr/>
        </p:nvSpPr>
        <p:spPr>
          <a:xfrm>
            <a:off x="3244239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300802-C084-4CD4-B60B-16A264AF8FD2}"/>
              </a:ext>
            </a:extLst>
          </p:cNvPr>
          <p:cNvSpPr/>
          <p:nvPr/>
        </p:nvSpPr>
        <p:spPr>
          <a:xfrm>
            <a:off x="4060520" y="142238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B3717D-C610-42AF-BDCC-37F5BBA0BC3A}"/>
              </a:ext>
            </a:extLst>
          </p:cNvPr>
          <p:cNvSpPr/>
          <p:nvPr/>
        </p:nvSpPr>
        <p:spPr>
          <a:xfrm>
            <a:off x="4060520" y="221570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3F2846-E049-4654-B70E-1A14C3C5D29F}"/>
              </a:ext>
            </a:extLst>
          </p:cNvPr>
          <p:cNvSpPr/>
          <p:nvPr/>
        </p:nvSpPr>
        <p:spPr>
          <a:xfrm>
            <a:off x="4060520" y="3060162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CC5A2A-DAB7-42D6-A482-4E6F1BE6D455}"/>
              </a:ext>
            </a:extLst>
          </p:cNvPr>
          <p:cNvSpPr/>
          <p:nvPr/>
        </p:nvSpPr>
        <p:spPr>
          <a:xfrm>
            <a:off x="4060519" y="396516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70B70E-5900-4CB6-B5F2-DBD23896D67B}"/>
              </a:ext>
            </a:extLst>
          </p:cNvPr>
          <p:cNvSpPr/>
          <p:nvPr/>
        </p:nvSpPr>
        <p:spPr>
          <a:xfrm>
            <a:off x="4060518" y="475848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C1E436-6B80-4013-903A-7A978AACFCC4}"/>
              </a:ext>
            </a:extLst>
          </p:cNvPr>
          <p:cNvSpPr/>
          <p:nvPr/>
        </p:nvSpPr>
        <p:spPr>
          <a:xfrm>
            <a:off x="4876798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906808-A9C1-46AF-A0EE-32C4AD842666}"/>
              </a:ext>
            </a:extLst>
          </p:cNvPr>
          <p:cNvSpPr/>
          <p:nvPr/>
        </p:nvSpPr>
        <p:spPr>
          <a:xfrm>
            <a:off x="4876798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038A71-0BCB-4B28-A15A-E5FEAD0353C8}"/>
              </a:ext>
            </a:extLst>
          </p:cNvPr>
          <p:cNvSpPr/>
          <p:nvPr/>
        </p:nvSpPr>
        <p:spPr>
          <a:xfrm>
            <a:off x="4876798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E0CC72-35BC-4BB9-AD69-9D7435E1BEDC}"/>
              </a:ext>
            </a:extLst>
          </p:cNvPr>
          <p:cNvSpPr/>
          <p:nvPr/>
        </p:nvSpPr>
        <p:spPr>
          <a:xfrm>
            <a:off x="4876797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9B198B-A157-43E2-A593-DA0016C861FB}"/>
              </a:ext>
            </a:extLst>
          </p:cNvPr>
          <p:cNvSpPr/>
          <p:nvPr/>
        </p:nvSpPr>
        <p:spPr>
          <a:xfrm>
            <a:off x="4876796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DE9BD8-CAD2-463A-94C5-F0BA13E23909}"/>
              </a:ext>
            </a:extLst>
          </p:cNvPr>
          <p:cNvSpPr/>
          <p:nvPr/>
        </p:nvSpPr>
        <p:spPr>
          <a:xfrm>
            <a:off x="5826346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626D4BD-7F06-4722-A4A7-34760F3E9FAD}"/>
              </a:ext>
            </a:extLst>
          </p:cNvPr>
          <p:cNvSpPr/>
          <p:nvPr/>
        </p:nvSpPr>
        <p:spPr>
          <a:xfrm>
            <a:off x="5826346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5AF1E0-20F5-477D-96B3-7C09D5C29D8D}"/>
              </a:ext>
            </a:extLst>
          </p:cNvPr>
          <p:cNvSpPr/>
          <p:nvPr/>
        </p:nvSpPr>
        <p:spPr>
          <a:xfrm>
            <a:off x="5826346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02AC10-9833-4AA3-B7D4-BB0A3F9A48A3}"/>
              </a:ext>
            </a:extLst>
          </p:cNvPr>
          <p:cNvSpPr/>
          <p:nvPr/>
        </p:nvSpPr>
        <p:spPr>
          <a:xfrm>
            <a:off x="5826345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521B16-DBE7-4FC3-BDDE-D1E8C1FFAA2B}"/>
              </a:ext>
            </a:extLst>
          </p:cNvPr>
          <p:cNvSpPr/>
          <p:nvPr/>
        </p:nvSpPr>
        <p:spPr>
          <a:xfrm>
            <a:off x="5826344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4244A7-90CD-43F7-AF89-C30F1812CE7C}"/>
              </a:ext>
            </a:extLst>
          </p:cNvPr>
          <p:cNvSpPr/>
          <p:nvPr/>
        </p:nvSpPr>
        <p:spPr>
          <a:xfrm>
            <a:off x="6804066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B1EC20-844A-4BDB-9FEA-C550AB16F7D6}"/>
              </a:ext>
            </a:extLst>
          </p:cNvPr>
          <p:cNvSpPr/>
          <p:nvPr/>
        </p:nvSpPr>
        <p:spPr>
          <a:xfrm>
            <a:off x="6804066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B937C1-09DE-4905-AEFB-C06F9F5601EE}"/>
              </a:ext>
            </a:extLst>
          </p:cNvPr>
          <p:cNvSpPr/>
          <p:nvPr/>
        </p:nvSpPr>
        <p:spPr>
          <a:xfrm>
            <a:off x="6804066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4FA1CA-C25D-474C-9FEC-A4E57F113710}"/>
              </a:ext>
            </a:extLst>
          </p:cNvPr>
          <p:cNvSpPr/>
          <p:nvPr/>
        </p:nvSpPr>
        <p:spPr>
          <a:xfrm>
            <a:off x="6804065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A55B6A-FED6-4719-A5C3-40BD75CE7C5D}"/>
              </a:ext>
            </a:extLst>
          </p:cNvPr>
          <p:cNvSpPr/>
          <p:nvPr/>
        </p:nvSpPr>
        <p:spPr>
          <a:xfrm>
            <a:off x="6804064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060E57-971B-4CEA-A616-557C264A654A}"/>
              </a:ext>
            </a:extLst>
          </p:cNvPr>
          <p:cNvSpPr/>
          <p:nvPr/>
        </p:nvSpPr>
        <p:spPr>
          <a:xfrm>
            <a:off x="7753614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02564E-D122-45A6-BE6E-907F0D19875A}"/>
              </a:ext>
            </a:extLst>
          </p:cNvPr>
          <p:cNvSpPr/>
          <p:nvPr/>
        </p:nvSpPr>
        <p:spPr>
          <a:xfrm>
            <a:off x="7753614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8FDD36-FFAA-4097-BC9F-AF7DD4C08A24}"/>
              </a:ext>
            </a:extLst>
          </p:cNvPr>
          <p:cNvSpPr/>
          <p:nvPr/>
        </p:nvSpPr>
        <p:spPr>
          <a:xfrm>
            <a:off x="7753614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4D1372-5682-4689-93C2-E02CFF973BC3}"/>
              </a:ext>
            </a:extLst>
          </p:cNvPr>
          <p:cNvSpPr/>
          <p:nvPr/>
        </p:nvSpPr>
        <p:spPr>
          <a:xfrm>
            <a:off x="7753613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5AD7E29-4138-4A8D-9E26-CAE1B3B1AF74}"/>
              </a:ext>
            </a:extLst>
          </p:cNvPr>
          <p:cNvSpPr/>
          <p:nvPr/>
        </p:nvSpPr>
        <p:spPr>
          <a:xfrm>
            <a:off x="7753612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92E0539-E67F-480A-99B4-51A1D1E6CED9}"/>
              </a:ext>
            </a:extLst>
          </p:cNvPr>
          <p:cNvSpPr/>
          <p:nvPr/>
        </p:nvSpPr>
        <p:spPr>
          <a:xfrm>
            <a:off x="8569892" y="14161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4AD56D-1A5F-4589-98F3-969430D40455}"/>
              </a:ext>
            </a:extLst>
          </p:cNvPr>
          <p:cNvSpPr/>
          <p:nvPr/>
        </p:nvSpPr>
        <p:spPr>
          <a:xfrm>
            <a:off x="8569892" y="22094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D2696-E5AA-4C7E-9C27-C9AD8A7F48FB}"/>
              </a:ext>
            </a:extLst>
          </p:cNvPr>
          <p:cNvSpPr/>
          <p:nvPr/>
        </p:nvSpPr>
        <p:spPr>
          <a:xfrm>
            <a:off x="8569892" y="30538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9E8F574-61E9-42B0-90E5-A6009C4AD0F3}"/>
              </a:ext>
            </a:extLst>
          </p:cNvPr>
          <p:cNvSpPr/>
          <p:nvPr/>
        </p:nvSpPr>
        <p:spPr>
          <a:xfrm>
            <a:off x="8569891" y="39589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3E498A-C437-41B2-BCF6-B1901BB4F29C}"/>
              </a:ext>
            </a:extLst>
          </p:cNvPr>
          <p:cNvSpPr/>
          <p:nvPr/>
        </p:nvSpPr>
        <p:spPr>
          <a:xfrm>
            <a:off x="8569890" y="47522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85054-E543-4D76-80D6-E48473CC23FC}"/>
              </a:ext>
            </a:extLst>
          </p:cNvPr>
          <p:cNvSpPr txBox="1"/>
          <p:nvPr/>
        </p:nvSpPr>
        <p:spPr>
          <a:xfrm>
            <a:off x="8880953" y="1966586"/>
            <a:ext cx="301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Still a lot of unnecessary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Come up with some smart way to find which types of patches window we should be comparing.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17988BF-1698-4EA6-B954-54778C8BF6F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AA3047-0D44-4F81-949B-FAE1DD679F8F}"/>
              </a:ext>
            </a:extLst>
          </p:cNvPr>
          <p:cNvSpPr txBox="1"/>
          <p:nvPr/>
        </p:nvSpPr>
        <p:spPr>
          <a:xfrm>
            <a:off x="2905190" y="5915229"/>
            <a:ext cx="6381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Choose uniform window patches to compare images ?</a:t>
            </a:r>
            <a:endParaRPr lang="en-IN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59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2.22222E-6 L -0.11094 0.001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2.59259E-6 L -0.11094 0.0018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1.85185E-6 L -0.11094 0.0018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3.7037E-6 L -0.11094 0.0018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7.40741E-7 L -0.11094 0.001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1.48148E-6 L -0.11094 0.0018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3.33333E-6 L -0.11094 0.0018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4.07407E-6 L -0.11094 0.0018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2.22222E-6 L -0.11094 0.0018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3.33333E-6 L -0.11094 0.0018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4.07407E-6 L -0.11094 0.0018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2.59259E-6 L -0.11093 0.0018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1.85185E-6 L -0.11093 0.0018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3.7037E-6 L -0.11093 0.0018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7.40741E-7 L -0.11093 0.0018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1.48148E-6 L -0.11093 0.0018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2.59259E-6 L -0.11094 0.0018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1.85185E-6 L -0.11094 0.0018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3.7037E-6 L -0.11094 0.0018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7.40741E-7 L -0.11094 0.0018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1.48148E-6 L -0.11094 0.0018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2.59259E-6 L -0.11094 0.0018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1.85185E-6 L -0.11094 0.00185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3.7037E-6 L -0.11094 0.00185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7.40741E-7 L -0.11094 0.00185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1.48148E-6 L -0.11094 0.00185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2.59259E-6 L -0.11094 0.00185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1.85185E-6 L -0.11094 0.00185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3.7037E-6 L -0.11094 0.00185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7.40741E-7 L -0.11094 0.00185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1.48148E-6 L -0.11094 0.00185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2.59259E-6 L -0.11094 0.00185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1.85185E-6 L -0.11094 0.00185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3.7037E-6 L -0.11094 0.00185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7.40741E-7 L -0.11094 0.00185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1.48148E-6 L -0.11094 0.00185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69" grpId="0" animBg="1"/>
      <p:bldP spid="71" grpId="0" animBg="1"/>
      <p:bldP spid="73" grpId="0" animBg="1"/>
      <p:bldP spid="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44353E-FD89-4B6E-AA32-1EB03E39E0B9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C2DF5-7B07-4FC0-AAFA-06A54F5C60C8}"/>
              </a:ext>
            </a:extLst>
          </p:cNvPr>
          <p:cNvSpPr txBox="1"/>
          <p:nvPr/>
        </p:nvSpPr>
        <p:spPr>
          <a:xfrm>
            <a:off x="784116" y="2367171"/>
            <a:ext cx="73124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How to find out those patches which are important and unique in Nature which will help to determine If a image is same or not?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But first what do I mean by unique patches?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89A38-17F9-41A0-A055-70F1E9AE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567" y="2809496"/>
            <a:ext cx="1245296" cy="1239007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9BB1D42-B0B4-474C-9C7F-9CF3E64860B8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77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ABD876A-52B2-418C-BC12-C42C18D10E30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C6EFF-88C7-4430-88E8-580221598783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64123-CD32-44E6-9AB3-214866A0589F}"/>
              </a:ext>
            </a:extLst>
          </p:cNvPr>
          <p:cNvSpPr txBox="1"/>
          <p:nvPr/>
        </p:nvSpPr>
        <p:spPr>
          <a:xfrm>
            <a:off x="3272426" y="758820"/>
            <a:ext cx="6093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But first what do I mean by unique patches?</a:t>
            </a:r>
            <a:endParaRPr lang="en-IN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66273-0830-41F8-9BEB-E3258192B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29" y="1276027"/>
            <a:ext cx="3995980" cy="5327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212E9B-B6C7-4190-AF15-94950A2A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581" y="2341889"/>
            <a:ext cx="618296" cy="660936"/>
          </a:xfrm>
          <a:prstGeom prst="rect">
            <a:avLst/>
          </a:prstGeom>
          <a:solidFill>
            <a:schemeClr val="bg1"/>
          </a:solidFill>
          <a:ln w="22225" cmpd="sng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AB0949-D373-44ED-B63D-E07A26DDA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31" y="3727723"/>
            <a:ext cx="611769" cy="587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AAA529-11FD-495C-A73B-C35FCC6D1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041" y="2333676"/>
            <a:ext cx="618296" cy="6382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207622-2FDA-46A6-BA93-C12A9DE4B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969" y="3718476"/>
            <a:ext cx="569661" cy="587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7C00DE-72D0-4B84-B5F1-01D3AA668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3043" y="2333676"/>
            <a:ext cx="618296" cy="6382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8BD0E5-4E83-4886-9848-CE526FB61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3043" y="3670816"/>
            <a:ext cx="569661" cy="56966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601D44-C4AD-4924-A8D2-33C03356A88F}"/>
              </a:ext>
            </a:extLst>
          </p:cNvPr>
          <p:cNvSpPr txBox="1"/>
          <p:nvPr/>
        </p:nvSpPr>
        <p:spPr>
          <a:xfrm>
            <a:off x="7214992" y="18663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1FCA0C-04E8-4F92-B20A-92680D3F09DF}"/>
              </a:ext>
            </a:extLst>
          </p:cNvPr>
          <p:cNvSpPr txBox="1"/>
          <p:nvPr/>
        </p:nvSpPr>
        <p:spPr>
          <a:xfrm>
            <a:off x="8268331" y="185493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7DE5F2-473D-41BA-ACBB-123130C5C611}"/>
              </a:ext>
            </a:extLst>
          </p:cNvPr>
          <p:cNvSpPr txBox="1"/>
          <p:nvPr/>
        </p:nvSpPr>
        <p:spPr>
          <a:xfrm>
            <a:off x="9452975" y="18549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2E7608-9F00-4256-A633-45A802789A44}"/>
              </a:ext>
            </a:extLst>
          </p:cNvPr>
          <p:cNvSpPr txBox="1"/>
          <p:nvPr/>
        </p:nvSpPr>
        <p:spPr>
          <a:xfrm>
            <a:off x="7172871" y="323122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B0A249-F676-4800-8AA0-6BCA36A70E77}"/>
              </a:ext>
            </a:extLst>
          </p:cNvPr>
          <p:cNvSpPr txBox="1"/>
          <p:nvPr/>
        </p:nvSpPr>
        <p:spPr>
          <a:xfrm>
            <a:off x="8345941" y="321434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D69386-DEC4-4313-BACC-BA02B81E2D06}"/>
              </a:ext>
            </a:extLst>
          </p:cNvPr>
          <p:cNvSpPr txBox="1"/>
          <p:nvPr/>
        </p:nvSpPr>
        <p:spPr>
          <a:xfrm>
            <a:off x="9543333" y="318718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24195B-BFB3-4355-A2A4-76D21FCD877D}"/>
              </a:ext>
            </a:extLst>
          </p:cNvPr>
          <p:cNvSpPr txBox="1"/>
          <p:nvPr/>
        </p:nvSpPr>
        <p:spPr>
          <a:xfrm>
            <a:off x="6580041" y="4939375"/>
            <a:ext cx="3995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Find these patches in images</a:t>
            </a:r>
            <a:endParaRPr lang="en-IN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3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4" grpId="0"/>
      <p:bldP spid="26" grpId="0"/>
      <p:bldP spid="28" grpId="0"/>
      <p:bldP spid="30" grpId="0"/>
      <p:bldP spid="32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B0F6C-0563-4BC2-AC19-2661984F249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D182D-D88E-409D-B5E6-9AE7C181EB55}"/>
              </a:ext>
            </a:extLst>
          </p:cNvPr>
          <p:cNvSpPr txBox="1"/>
          <p:nvPr/>
        </p:nvSpPr>
        <p:spPr>
          <a:xfrm>
            <a:off x="1560729" y="857166"/>
            <a:ext cx="857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 the patches problem in more details: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are able to find unique patches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6098518"/>
                  </p:ext>
                </p:extLst>
              </p:nvPr>
            </p:nvGraphicFramePr>
            <p:xfrm>
              <a:off x="1231340" y="1538250"/>
              <a:ext cx="4864659" cy="49408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659" cy="49408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587" ay="3765682" az="131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72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340" y="1538250"/>
                <a:ext cx="4864659" cy="494081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7AC4901-881F-4705-9355-864F7ED55C95}"/>
              </a:ext>
            </a:extLst>
          </p:cNvPr>
          <p:cNvSpPr txBox="1"/>
          <p:nvPr/>
        </p:nvSpPr>
        <p:spPr>
          <a:xfrm>
            <a:off x="7887346" y="2658906"/>
            <a:ext cx="27432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Plane Patches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Edges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Corners</a:t>
            </a:r>
            <a:endParaRPr lang="en-IN" sz="2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B810E45-D5CE-49CA-973A-98013ABF856A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6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B0F6C-0563-4BC2-AC19-2661984F249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D182D-D88E-409D-B5E6-9AE7C181EB55}"/>
              </a:ext>
            </a:extLst>
          </p:cNvPr>
          <p:cNvSpPr txBox="1"/>
          <p:nvPr/>
        </p:nvSpPr>
        <p:spPr>
          <a:xfrm>
            <a:off x="1560729" y="857166"/>
            <a:ext cx="857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 the patches problem in more details: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are able to find unique patches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807272"/>
                  </p:ext>
                </p:extLst>
              </p:nvPr>
            </p:nvGraphicFramePr>
            <p:xfrm>
              <a:off x="1231340" y="1538250"/>
              <a:ext cx="4864659" cy="49408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659" cy="49408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587" ay="3765682" az="131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72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340" y="1538250"/>
                <a:ext cx="4864659" cy="494081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21E05A4-76BA-4B96-B26F-948B14D9BF2D}"/>
              </a:ext>
            </a:extLst>
          </p:cNvPr>
          <p:cNvSpPr txBox="1"/>
          <p:nvPr/>
        </p:nvSpPr>
        <p:spPr>
          <a:xfrm>
            <a:off x="8764168" y="2859322"/>
            <a:ext cx="2743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Plane Patches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C8B51-62D2-43F9-B833-9836F9A36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69" y="1379559"/>
            <a:ext cx="819264" cy="53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B19122-968D-4E4C-BA47-FCB69253D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69" y="2370320"/>
            <a:ext cx="819264" cy="533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10BAE-61D8-42A6-ADB1-272E832E9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69" y="3301266"/>
            <a:ext cx="819264" cy="533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1FC89-0602-4A9F-830B-4B57E2E70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569" y="4226645"/>
            <a:ext cx="819264" cy="533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341C71-53AF-410B-B359-236A7D459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569" y="5067415"/>
            <a:ext cx="819264" cy="533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C816B5-5CCA-400B-8268-341723EB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569" y="5908185"/>
            <a:ext cx="819264" cy="533474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F003BA7-BABD-4A0B-BB8E-5358F62A959B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74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B0F6C-0563-4BC2-AC19-2661984F249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D182D-D88E-409D-B5E6-9AE7C181EB55}"/>
              </a:ext>
            </a:extLst>
          </p:cNvPr>
          <p:cNvSpPr txBox="1"/>
          <p:nvPr/>
        </p:nvSpPr>
        <p:spPr>
          <a:xfrm>
            <a:off x="1560729" y="857166"/>
            <a:ext cx="857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 the patches problem in more details: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are able to find unique patches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1340" y="1538250"/>
              <a:ext cx="4864659" cy="49408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659" cy="49408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587" ay="3765682" az="131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72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340" y="1538250"/>
                <a:ext cx="4864659" cy="494081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9EE8209-B6B1-48AB-85E5-C626769CF64A}"/>
              </a:ext>
            </a:extLst>
          </p:cNvPr>
          <p:cNvSpPr/>
          <p:nvPr/>
        </p:nvSpPr>
        <p:spPr>
          <a:xfrm>
            <a:off x="3093734" y="2772698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E05A4-76BA-4B96-B26F-948B14D9BF2D}"/>
              </a:ext>
            </a:extLst>
          </p:cNvPr>
          <p:cNvSpPr txBox="1"/>
          <p:nvPr/>
        </p:nvSpPr>
        <p:spPr>
          <a:xfrm>
            <a:off x="8764168" y="2859322"/>
            <a:ext cx="2743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Plane Patches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C8B51-62D2-43F9-B833-9836F9A36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69" y="1379559"/>
            <a:ext cx="819264" cy="53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B19122-968D-4E4C-BA47-FCB69253D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69" y="2370320"/>
            <a:ext cx="819264" cy="533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10BAE-61D8-42A6-ADB1-272E832E9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69" y="3301266"/>
            <a:ext cx="819264" cy="533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1FC89-0602-4A9F-830B-4B57E2E70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569" y="4226645"/>
            <a:ext cx="819264" cy="533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341C71-53AF-410B-B359-236A7D459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569" y="5067415"/>
            <a:ext cx="819264" cy="533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C816B5-5CCA-400B-8268-341723EB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569" y="5908185"/>
            <a:ext cx="819264" cy="5334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09F622-F1A0-4F9F-9107-81FA9D49E856}"/>
              </a:ext>
            </a:extLst>
          </p:cNvPr>
          <p:cNvSpPr/>
          <p:nvPr/>
        </p:nvSpPr>
        <p:spPr>
          <a:xfrm>
            <a:off x="3246134" y="2925098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42F935D-8CB5-4F78-B7EE-056551964B45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5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0.19908 L 0.00755 0.19931 C 0.00938 0.19861 0.01107 0.19838 0.01302 0.19769 C 0.01367 0.19769 0.01459 0.19676 0.01537 0.1963 C 0.01628 0.19584 0.01719 0.1956 0.01823 0.19491 C 0.02071 0.19352 0.01992 0.19329 0.02305 0.19236 C 0.02552 0.1919 0.02787 0.19144 0.03034 0.19098 C 0.03073 0.19098 0.03763 0.18889 0.03959 0.19491 C 0.03998 0.19699 0.03985 0.19931 0.03985 0.20185 L 0.03985 0.20185 C 0.0392 0.20486 0.03867 0.20903 0.03763 0.21135 C 0.03672 0.2132 0.03568 0.2132 0.03464 0.21412 L 0.03177 0.2169 C 0.03125 0.21713 0.03086 0.21783 0.03034 0.21806 C 0.02956 0.21852 0.02917 0.21945 0.02826 0.21945 C 0.02136 0.22037 0.01459 0.22037 0.00755 0.2206 C 0.0069 0.2213 0.00638 0.22176 0.0056 0.22199 C 0.00469 0.22315 0.00287 0.22477 0.00287 0.225 C 0.00222 0.22709 0.00157 0.23033 0.00157 0.2331 C 0.00157 0.23449 0.00157 0.23588 0.00183 0.23704 C 0.00222 0.2382 0.00287 0.23797 0.00326 0.23843 C 0.00795 0.23797 0.01263 0.23773 0.01719 0.23704 C 0.01771 0.23704 0.02201 0.23473 0.02266 0.23449 C 0.02357 0.23357 0.02448 0.23195 0.02552 0.23172 L 0.02826 0.23033 C 0.03099 0.23079 0.0336 0.23079 0.03607 0.23172 C 0.03672 0.23195 0.03737 0.23218 0.03802 0.2331 C 0.03854 0.23357 0.03907 0.23473 0.03959 0.23588 C 0.04063 0.24584 0.03907 0.2331 0.04102 0.24398 C 0.04115 0.24514 0.04128 0.24653 0.04167 0.24792 C 0.04128 0.25116 0.04167 0.25463 0.04102 0.25741 C 0.04063 0.25857 0.03985 0.25834 0.03959 0.25857 C 0.03893 0.25973 0.03854 0.26088 0.03802 0.26135 C 0.03711 0.26273 0.03607 0.26343 0.03516 0.26412 C 0.03464 0.26459 0.03425 0.26528 0.03373 0.26551 C 0.03047 0.26783 0.02891 0.26945 0.02552 0.26991 C 0.01888 0.26991 0.01224 0.26991 0.0056 0.26991 " pathEditMode="relative" rAng="0" ptsTypes="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-2.91667E-6 0.00023 C 0.00222 -0.00023 0.0043 -0.00046 0.00651 -0.00069 C 0.00742 -0.00092 0.00847 -0.00116 0.00938 -0.00162 C 0.01068 -0.00185 0.01172 -0.00208 0.01302 -0.00254 C 0.01602 -0.00324 0.01498 -0.00347 0.01888 -0.00393 C 0.02175 -0.0044 0.02474 -0.00463 0.02774 -0.00486 C 0.02813 -0.00486 0.03659 -0.00648 0.03894 -0.00254 C 0.03959 -0.00116 0.03946 0.00023 0.03946 0.00185 L 0.03946 0.00209 C 0.03854 0.00371 0.03789 0.00625 0.03659 0.00764 C 0.03555 0.0088 0.03425 0.0088 0.03295 0.00926 L 0.02956 0.01134 C 0.02891 0.01134 0.02826 0.01181 0.02774 0.01181 C 0.02683 0.01204 0.02617 0.01273 0.02526 0.01273 C 0.0168 0.0132 0.00847 0.0132 -2.91667E-6 0.01343 C -0.00078 0.01389 -0.00156 0.01412 -0.00234 0.01435 C -0.00351 0.01505 -0.00599 0.01597 -0.00599 0.01621 C -0.00664 0.01736 -0.00755 0.01945 -0.00755 0.02107 C -0.00755 0.02222 -0.00755 0.02315 -0.00716 0.02361 C -0.00664 0.02431 -0.00599 0.02431 -0.00534 0.02431 C 0.00039 0.02431 0.00612 0.02408 0.01172 0.02361 C 0.01237 0.02361 0.01745 0.02222 0.01836 0.02199 C 0.0194 0.02153 0.02058 0.02037 0.02175 0.02037 L 0.02526 0.01968 C 0.02852 0.01968 0.03164 0.01968 0.03477 0.02037 C 0.03555 0.02037 0.03633 0.0206 0.03711 0.02107 C 0.03776 0.02153 0.03828 0.02222 0.03894 0.02292 C 0.04037 0.02917 0.03828 0.0213 0.04063 0.02801 C 0.04102 0.02871 0.04102 0.02963 0.04141 0.03033 C 0.04102 0.03241 0.04141 0.03472 0.04063 0.03634 C 0.04037 0.03704 0.03946 0.03681 0.03894 0.03704 C 0.03828 0.03773 0.03776 0.03843 0.03711 0.03889 C 0.03594 0.03959 0.03477 0.04005 0.0336 0.04051 C 0.03295 0.04074 0.03242 0.04121 0.03177 0.04144 C 0.02787 0.04283 0.02591 0.04375 0.02175 0.04422 C 0.01367 0.04422 0.0056 0.04422 -0.00234 0.04422 " pathEditMode="relative" rAng="0" ptsTypes="AAAAAAAAAAAAAAAAAAAAAAAAAAAAAAAAAAA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B0F6C-0563-4BC2-AC19-2661984F249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D182D-D88E-409D-B5E6-9AE7C181EB55}"/>
              </a:ext>
            </a:extLst>
          </p:cNvPr>
          <p:cNvSpPr txBox="1"/>
          <p:nvPr/>
        </p:nvSpPr>
        <p:spPr>
          <a:xfrm>
            <a:off x="1560729" y="857166"/>
            <a:ext cx="857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 the patches problem in more details: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are able to find unique patches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1340" y="1538250"/>
              <a:ext cx="4864659" cy="49408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659" cy="49408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587" ay="3765682" az="131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72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340" y="1538250"/>
                <a:ext cx="4864659" cy="494081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6801154-6C04-4240-AE57-CAE973BF6AD0}"/>
              </a:ext>
            </a:extLst>
          </p:cNvPr>
          <p:cNvSpPr txBox="1"/>
          <p:nvPr/>
        </p:nvSpPr>
        <p:spPr>
          <a:xfrm>
            <a:off x="9227631" y="2821744"/>
            <a:ext cx="2743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Horizontal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AAF20-7AAA-4132-B488-1956CE95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210" y="3214057"/>
            <a:ext cx="1093494" cy="561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B5BB4F-0BA0-4120-BA72-B2473371D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321" y="3986422"/>
            <a:ext cx="1093494" cy="520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B6BC7-60E8-4242-8F7E-A19E6680D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431" y="1637230"/>
            <a:ext cx="1093494" cy="520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EFE40B-8AE9-4070-BA5C-8A9BE2D5F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431" y="2410714"/>
            <a:ext cx="1093494" cy="5678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180B8E-8E2E-4FF4-A66D-C80AF7C08B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539" y="5484462"/>
            <a:ext cx="1093494" cy="516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4BA3E8-7120-4D40-8CB1-A36A08024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3491" y="4700060"/>
            <a:ext cx="1093494" cy="5077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FF673043-8957-42A0-A2C5-D5E0B8C71C38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63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B0F6C-0563-4BC2-AC19-2661984F249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D182D-D88E-409D-B5E6-9AE7C181EB55}"/>
              </a:ext>
            </a:extLst>
          </p:cNvPr>
          <p:cNvSpPr txBox="1"/>
          <p:nvPr/>
        </p:nvSpPr>
        <p:spPr>
          <a:xfrm>
            <a:off x="1560729" y="857166"/>
            <a:ext cx="857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 the patches problem in more details: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are able to find unique patches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1340" y="1538250"/>
              <a:ext cx="4864659" cy="49408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659" cy="49408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587" ay="3765682" az="131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72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340" y="1538250"/>
                <a:ext cx="4864659" cy="494081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9EE8209-B6B1-48AB-85E5-C626769CF64A}"/>
              </a:ext>
            </a:extLst>
          </p:cNvPr>
          <p:cNvSpPr/>
          <p:nvPr/>
        </p:nvSpPr>
        <p:spPr>
          <a:xfrm>
            <a:off x="2649060" y="3769178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801154-6C04-4240-AE57-CAE973BF6AD0}"/>
              </a:ext>
            </a:extLst>
          </p:cNvPr>
          <p:cNvSpPr txBox="1"/>
          <p:nvPr/>
        </p:nvSpPr>
        <p:spPr>
          <a:xfrm>
            <a:off x="9227631" y="2821744"/>
            <a:ext cx="2743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Horizontal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AAF20-7AAA-4132-B488-1956CE95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210" y="3214057"/>
            <a:ext cx="1093494" cy="561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B5BB4F-0BA0-4120-BA72-B2473371D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321" y="3986422"/>
            <a:ext cx="1093494" cy="520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B6BC7-60E8-4242-8F7E-A19E6680D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431" y="1637230"/>
            <a:ext cx="1093494" cy="520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EFE40B-8AE9-4070-BA5C-8A9BE2D5F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431" y="2410714"/>
            <a:ext cx="1093494" cy="5678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180B8E-8E2E-4FF4-A66D-C80AF7C08B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539" y="5484462"/>
            <a:ext cx="1093494" cy="516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4BA3E8-7120-4D40-8CB1-A36A08024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3491" y="4700060"/>
            <a:ext cx="1093494" cy="5077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7CBDF4C5-C27E-41E9-90E4-AF9B3EDF548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3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-0.00555 L 0.11003 -0.00926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B0F6C-0563-4BC2-AC19-2661984F249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D182D-D88E-409D-B5E6-9AE7C181EB55}"/>
              </a:ext>
            </a:extLst>
          </p:cNvPr>
          <p:cNvSpPr txBox="1"/>
          <p:nvPr/>
        </p:nvSpPr>
        <p:spPr>
          <a:xfrm>
            <a:off x="1560729" y="857166"/>
            <a:ext cx="857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 the patches problem in more details: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are able to find unique patches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2367432"/>
                  </p:ext>
                </p:extLst>
              </p:nvPr>
            </p:nvGraphicFramePr>
            <p:xfrm>
              <a:off x="1231341" y="1516013"/>
              <a:ext cx="4864659" cy="49408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659" cy="49408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587" ay="3765682" az="131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72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341" y="1516013"/>
                <a:ext cx="4864659" cy="494081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9EE8209-B6B1-48AB-85E5-C626769CF64A}"/>
              </a:ext>
            </a:extLst>
          </p:cNvPr>
          <p:cNvSpPr/>
          <p:nvPr/>
        </p:nvSpPr>
        <p:spPr>
          <a:xfrm>
            <a:off x="2129230" y="2581821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801154-6C04-4240-AE57-CAE973BF6AD0}"/>
              </a:ext>
            </a:extLst>
          </p:cNvPr>
          <p:cNvSpPr txBox="1"/>
          <p:nvPr/>
        </p:nvSpPr>
        <p:spPr>
          <a:xfrm>
            <a:off x="9227631" y="2821744"/>
            <a:ext cx="2743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Horizontal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AAF20-7AAA-4132-B488-1956CE95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210" y="3214057"/>
            <a:ext cx="1093494" cy="561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B5BB4F-0BA0-4120-BA72-B2473371D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321" y="3986422"/>
            <a:ext cx="1093494" cy="520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B6BC7-60E8-4242-8F7E-A19E6680D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431" y="1637230"/>
            <a:ext cx="1093494" cy="520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EFE40B-8AE9-4070-BA5C-8A9BE2D5F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431" y="2410714"/>
            <a:ext cx="1093494" cy="5678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180B8E-8E2E-4FF4-A66D-C80AF7C08B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539" y="5484462"/>
            <a:ext cx="1093494" cy="516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4BA3E8-7120-4D40-8CB1-A36A08024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3491" y="4700060"/>
            <a:ext cx="1093494" cy="5077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6DD18EA-6E16-4101-99DC-B5DE1B5E3DD8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6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4 0.01181 L 0.15573 0.01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B0F6C-0563-4BC2-AC19-2661984F249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D182D-D88E-409D-B5E6-9AE7C181EB55}"/>
              </a:ext>
            </a:extLst>
          </p:cNvPr>
          <p:cNvSpPr txBox="1"/>
          <p:nvPr/>
        </p:nvSpPr>
        <p:spPr>
          <a:xfrm>
            <a:off x="1560729" y="857166"/>
            <a:ext cx="857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 the patches problem in more details: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are able to find unique patches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1340" y="1538250"/>
              <a:ext cx="4864659" cy="49408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659" cy="49408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587" ay="3765682" az="131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72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340" y="1538250"/>
                <a:ext cx="4864659" cy="494081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9EE8209-B6B1-48AB-85E5-C626769CF64A}"/>
              </a:ext>
            </a:extLst>
          </p:cNvPr>
          <p:cNvSpPr/>
          <p:nvPr/>
        </p:nvSpPr>
        <p:spPr>
          <a:xfrm>
            <a:off x="3982116" y="1841823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801154-6C04-4240-AE57-CAE973BF6AD0}"/>
              </a:ext>
            </a:extLst>
          </p:cNvPr>
          <p:cNvSpPr txBox="1"/>
          <p:nvPr/>
        </p:nvSpPr>
        <p:spPr>
          <a:xfrm>
            <a:off x="9227631" y="2821744"/>
            <a:ext cx="2743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Horizontal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Vertical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AAF20-7AAA-4132-B488-1956CE95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210" y="3214057"/>
            <a:ext cx="1093494" cy="561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B5BB4F-0BA0-4120-BA72-B2473371D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321" y="3986422"/>
            <a:ext cx="1093494" cy="520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B6BC7-60E8-4242-8F7E-A19E6680D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431" y="1637230"/>
            <a:ext cx="1093494" cy="520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EFE40B-8AE9-4070-BA5C-8A9BE2D5F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431" y="2410714"/>
            <a:ext cx="1093494" cy="5678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180B8E-8E2E-4FF4-A66D-C80AF7C08B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539" y="5484462"/>
            <a:ext cx="1093494" cy="516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4BA3E8-7120-4D40-8CB1-A36A08024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3491" y="4700060"/>
            <a:ext cx="1093494" cy="5077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F929C15-B516-4A17-8C2A-F8400976E1FC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18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00039 0.119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F81D2CA-BED8-4E27-BA7E-FD8AA333D996}"/>
              </a:ext>
            </a:extLst>
          </p:cNvPr>
          <p:cNvSpPr/>
          <p:nvPr/>
        </p:nvSpPr>
        <p:spPr>
          <a:xfrm>
            <a:off x="7626699" y="2463290"/>
            <a:ext cx="1175657" cy="782273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D8CCFD-B6B0-4843-AE7D-E1495882BBA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>
                <a:solidFill>
                  <a:schemeClr val="accent2">
                    <a:lumMod val="60000"/>
                    <a:lumOff val="40000"/>
                  </a:schemeClr>
                </a:solidFill>
              </a:rPr>
              <a:t>Understanding</a:t>
            </a:r>
            <a:r>
              <a:rPr lang="en-US" sz="25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3ADB4-71B3-44E4-B000-A3E94B831DE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DBDC7-1852-4D25-B854-56F3DBA3D999}"/>
              </a:ext>
            </a:extLst>
          </p:cNvPr>
          <p:cNvSpPr txBox="1"/>
          <p:nvPr/>
        </p:nvSpPr>
        <p:spPr>
          <a:xfrm>
            <a:off x="764031" y="1191431"/>
            <a:ext cx="188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50F7D-2A98-4294-AB19-7E8D12C0EE09}"/>
              </a:ext>
            </a:extLst>
          </p:cNvPr>
          <p:cNvSpPr txBox="1"/>
          <p:nvPr/>
        </p:nvSpPr>
        <p:spPr>
          <a:xfrm>
            <a:off x="1415862" y="4045928"/>
            <a:ext cx="49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3653A-5F54-47E3-8D7F-426DA394B03E}"/>
              </a:ext>
            </a:extLst>
          </p:cNvPr>
          <p:cNvSpPr txBox="1"/>
          <p:nvPr/>
        </p:nvSpPr>
        <p:spPr>
          <a:xfrm>
            <a:off x="443663" y="4668848"/>
            <a:ext cx="254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</a:t>
            </a:r>
            <a:endParaRPr lang="en-IN" sz="2000" dirty="0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4F26EE0C-0334-41DF-8035-20F738ADC3DA}"/>
              </a:ext>
            </a:extLst>
          </p:cNvPr>
          <p:cNvSpPr/>
          <p:nvPr/>
        </p:nvSpPr>
        <p:spPr>
          <a:xfrm rot="5400000">
            <a:off x="4378177" y="1835260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06D755-3D74-4F5E-9737-4B5381BC6C2E}"/>
              </a:ext>
            </a:extLst>
          </p:cNvPr>
          <p:cNvCxnSpPr/>
          <p:nvPr/>
        </p:nvCxnSpPr>
        <p:spPr>
          <a:xfrm>
            <a:off x="2993397" y="2817233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2B1900-5D00-4A71-B845-C732EE60657D}"/>
              </a:ext>
            </a:extLst>
          </p:cNvPr>
          <p:cNvSpPr txBox="1"/>
          <p:nvPr/>
        </p:nvSpPr>
        <p:spPr>
          <a:xfrm>
            <a:off x="7626699" y="2463290"/>
            <a:ext cx="157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5F47FC-4250-462E-AA2C-37D6E470BEE2}"/>
              </a:ext>
            </a:extLst>
          </p:cNvPr>
          <p:cNvCxnSpPr/>
          <p:nvPr/>
        </p:nvCxnSpPr>
        <p:spPr>
          <a:xfrm>
            <a:off x="6331124" y="2817233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5CCD23C-E4C1-4BBD-A11E-1AE6D51E6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61" y="1839442"/>
            <a:ext cx="1867161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9" grpId="0"/>
      <p:bldP spid="10" grpId="0"/>
      <p:bldP spid="11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B0F6C-0563-4BC2-AC19-2661984F249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D182D-D88E-409D-B5E6-9AE7C181EB55}"/>
              </a:ext>
            </a:extLst>
          </p:cNvPr>
          <p:cNvSpPr txBox="1"/>
          <p:nvPr/>
        </p:nvSpPr>
        <p:spPr>
          <a:xfrm>
            <a:off x="1560729" y="857166"/>
            <a:ext cx="857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 the patches problem in more details: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are able to find unique patches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1340" y="1538250"/>
              <a:ext cx="4864659" cy="49408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659" cy="49408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587" ay="3765682" az="131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72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340" y="1538250"/>
                <a:ext cx="4864659" cy="494081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9EE8209-B6B1-48AB-85E5-C626769CF64A}"/>
              </a:ext>
            </a:extLst>
          </p:cNvPr>
          <p:cNvSpPr/>
          <p:nvPr/>
        </p:nvSpPr>
        <p:spPr>
          <a:xfrm>
            <a:off x="3982116" y="1841823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801154-6C04-4240-AE57-CAE973BF6AD0}"/>
              </a:ext>
            </a:extLst>
          </p:cNvPr>
          <p:cNvSpPr txBox="1"/>
          <p:nvPr/>
        </p:nvSpPr>
        <p:spPr>
          <a:xfrm>
            <a:off x="9227631" y="2821744"/>
            <a:ext cx="27432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Horizontal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Vertical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diagonal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AAF20-7AAA-4132-B488-1956CE95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210" y="3214057"/>
            <a:ext cx="1093494" cy="561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B5BB4F-0BA0-4120-BA72-B2473371D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321" y="3986422"/>
            <a:ext cx="1093494" cy="520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B6BC7-60E8-4242-8F7E-A19E6680D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431" y="1637230"/>
            <a:ext cx="1093494" cy="520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EFE40B-8AE9-4070-BA5C-8A9BE2D5F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431" y="2410714"/>
            <a:ext cx="1093494" cy="5678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180B8E-8E2E-4FF4-A66D-C80AF7C08B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539" y="5484462"/>
            <a:ext cx="1093494" cy="516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4BA3E8-7120-4D40-8CB1-A36A08024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3491" y="4700060"/>
            <a:ext cx="1093494" cy="5077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0819C00-6592-4411-9D67-91CFF0B083E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07357 0.140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B0F6C-0563-4BC2-AC19-2661984F249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D182D-D88E-409D-B5E6-9AE7C181EB55}"/>
              </a:ext>
            </a:extLst>
          </p:cNvPr>
          <p:cNvSpPr txBox="1"/>
          <p:nvPr/>
        </p:nvSpPr>
        <p:spPr>
          <a:xfrm>
            <a:off x="1560729" y="857166"/>
            <a:ext cx="857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 the patches problem in more details: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are able to find unique patches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1340" y="1538250"/>
              <a:ext cx="4864659" cy="49408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659" cy="49408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587" ay="3765682" az="131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72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340" y="1538250"/>
                <a:ext cx="4864659" cy="4940817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1A6BCEE-E928-494A-BB53-E1F0BFAC7DC2}"/>
              </a:ext>
            </a:extLst>
          </p:cNvPr>
          <p:cNvSpPr txBox="1"/>
          <p:nvPr/>
        </p:nvSpPr>
        <p:spPr>
          <a:xfrm>
            <a:off x="9589059" y="3296676"/>
            <a:ext cx="2147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Corners</a:t>
            </a:r>
            <a:endParaRPr lang="en-IN" sz="2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en-US" sz="22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C6FF386-0537-4ED8-B835-8958DE828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83" y="1695755"/>
            <a:ext cx="985975" cy="7058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BD109B-2277-4995-A6F1-8A8E43C8C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983" y="2607014"/>
            <a:ext cx="985975" cy="70586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32D415-CABC-439E-88C7-E397E575A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450" y="4542110"/>
            <a:ext cx="985974" cy="5618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613CEF9-7587-44F6-82F2-7F4ABDE1B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450" y="5397572"/>
            <a:ext cx="985973" cy="5618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EFDBADD-447A-42BB-99E1-46709A2B4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450" y="3584086"/>
            <a:ext cx="985974" cy="6644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84C00EB-E4AF-4FD1-B8D1-BE20BF837C3A}"/>
              </a:ext>
            </a:extLst>
          </p:cNvPr>
          <p:cNvSpPr txBox="1"/>
          <p:nvPr/>
        </p:nvSpPr>
        <p:spPr>
          <a:xfrm>
            <a:off x="8348845" y="1939899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E2EDB8-865E-4514-841C-4524C0CE5B44}"/>
              </a:ext>
            </a:extLst>
          </p:cNvPr>
          <p:cNvSpPr txBox="1"/>
          <p:nvPr/>
        </p:nvSpPr>
        <p:spPr>
          <a:xfrm>
            <a:off x="8348845" y="2818342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25C56C-21E6-4307-A431-BB0E233C2154}"/>
              </a:ext>
            </a:extLst>
          </p:cNvPr>
          <p:cNvSpPr txBox="1"/>
          <p:nvPr/>
        </p:nvSpPr>
        <p:spPr>
          <a:xfrm>
            <a:off x="8348845" y="3696785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en-I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A1C4ED-9958-446B-A95E-A270F39886B4}"/>
              </a:ext>
            </a:extLst>
          </p:cNvPr>
          <p:cNvSpPr txBox="1"/>
          <p:nvPr/>
        </p:nvSpPr>
        <p:spPr>
          <a:xfrm>
            <a:off x="8359681" y="4575228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endParaRPr lang="en-IN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0084D1-6DB1-4BCB-A73D-352D7CEE549B}"/>
              </a:ext>
            </a:extLst>
          </p:cNvPr>
          <p:cNvSpPr txBox="1"/>
          <p:nvPr/>
        </p:nvSpPr>
        <p:spPr>
          <a:xfrm>
            <a:off x="8359681" y="5381914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endParaRPr lang="en-IN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05578967-33AA-465B-B46A-F9B310EFE06F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0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6" grpId="0"/>
      <p:bldP spid="58" grpId="0"/>
      <p:bldP spid="60" grpId="0"/>
      <p:bldP spid="62" grpId="0"/>
      <p:bldP spid="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B0F6C-0563-4BC2-AC19-2661984F249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D182D-D88E-409D-B5E6-9AE7C181EB55}"/>
              </a:ext>
            </a:extLst>
          </p:cNvPr>
          <p:cNvSpPr txBox="1"/>
          <p:nvPr/>
        </p:nvSpPr>
        <p:spPr>
          <a:xfrm>
            <a:off x="1560729" y="857166"/>
            <a:ext cx="857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 the patches problem in more details: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are able to find unique patches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1340" y="1538250"/>
              <a:ext cx="4864659" cy="49408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659" cy="49408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587" ay="3765682" az="131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72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340" y="1538250"/>
                <a:ext cx="4864659" cy="4940817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2116658-D221-4EC1-9CD9-D2F27E84F97C}"/>
              </a:ext>
            </a:extLst>
          </p:cNvPr>
          <p:cNvSpPr/>
          <p:nvPr/>
        </p:nvSpPr>
        <p:spPr>
          <a:xfrm>
            <a:off x="1560729" y="1538250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1608B-4548-42D9-B34B-0953CD25EF3B}"/>
              </a:ext>
            </a:extLst>
          </p:cNvPr>
          <p:cNvSpPr txBox="1"/>
          <p:nvPr/>
        </p:nvSpPr>
        <p:spPr>
          <a:xfrm>
            <a:off x="8764168" y="2859322"/>
            <a:ext cx="2743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Corners</a:t>
            </a:r>
            <a:endParaRPr lang="en-IN" sz="2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11E9A-ACA3-45C8-BE2B-6679366E1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83" y="1695755"/>
            <a:ext cx="985975" cy="7058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320495-584E-42E3-B62A-E63254403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983" y="2607014"/>
            <a:ext cx="985975" cy="70586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D4A50-ED79-4849-86B0-0A59EF107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450" y="4542110"/>
            <a:ext cx="985974" cy="5618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19AF9B-B8B4-4F2F-BFDC-F74C6E988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450" y="5397572"/>
            <a:ext cx="985973" cy="5618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BE5FB8-7E42-4DE8-B365-EB88C773E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450" y="3584086"/>
            <a:ext cx="985974" cy="6644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8B08140-E828-4F3F-B9EB-C1B2325ED4F0}"/>
              </a:ext>
            </a:extLst>
          </p:cNvPr>
          <p:cNvSpPr txBox="1"/>
          <p:nvPr/>
        </p:nvSpPr>
        <p:spPr>
          <a:xfrm>
            <a:off x="8348845" y="1939899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0880D7-BE09-44DA-BD0C-4BD5060FB6BB}"/>
              </a:ext>
            </a:extLst>
          </p:cNvPr>
          <p:cNvSpPr txBox="1"/>
          <p:nvPr/>
        </p:nvSpPr>
        <p:spPr>
          <a:xfrm>
            <a:off x="8348845" y="2818342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4DB64C-8A98-44A6-B682-A85325C82A63}"/>
              </a:ext>
            </a:extLst>
          </p:cNvPr>
          <p:cNvSpPr txBox="1"/>
          <p:nvPr/>
        </p:nvSpPr>
        <p:spPr>
          <a:xfrm>
            <a:off x="8348845" y="3696785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180F46-2F80-4A35-BFCA-EA915EBF273D}"/>
              </a:ext>
            </a:extLst>
          </p:cNvPr>
          <p:cNvSpPr txBox="1"/>
          <p:nvPr/>
        </p:nvSpPr>
        <p:spPr>
          <a:xfrm>
            <a:off x="8359681" y="4575228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88F528-64BB-4E5E-8319-8E7786BFD5DE}"/>
              </a:ext>
            </a:extLst>
          </p:cNvPr>
          <p:cNvSpPr txBox="1"/>
          <p:nvPr/>
        </p:nvSpPr>
        <p:spPr>
          <a:xfrm>
            <a:off x="8359681" y="5381914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endParaRPr lang="en-IN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AEE558D-EF51-49DA-94F0-D21DF75A16D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71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37 L 0.26198 -0.00208 L 0.0082 0.1294 L 0.26511 0.11296 L 0.01641 0.24815 L 0.26511 0.23727 L 0.02044 0.3669 L 0.25677 0.3669 L 0.01953 0.50394 L 0.25274 0.50764 L 0.02774 0.62083 L 0.24753 0.62824 " pathEditMode="relative" ptsTypes="AAAAAAAAAAAA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B0F6C-0563-4BC2-AC19-2661984F2494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D182D-D88E-409D-B5E6-9AE7C181EB55}"/>
              </a:ext>
            </a:extLst>
          </p:cNvPr>
          <p:cNvSpPr txBox="1"/>
          <p:nvPr/>
        </p:nvSpPr>
        <p:spPr>
          <a:xfrm>
            <a:off x="1560729" y="857166"/>
            <a:ext cx="857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 the patches problem in more details: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are able to find unique patches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1340" y="1538250"/>
              <a:ext cx="4864659" cy="49408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659" cy="49408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587" ay="3765682" az="131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72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Octahedron">
                <a:extLst>
                  <a:ext uri="{FF2B5EF4-FFF2-40B4-BE49-F238E27FC236}">
                    <a16:creationId xmlns:a16="http://schemas.microsoft.com/office/drawing/2014/main" id="{78984723-7900-4686-B80C-0CC7AE934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340" y="1538250"/>
                <a:ext cx="4864659" cy="494081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21E05A4-76BA-4B96-B26F-948B14D9BF2D}"/>
              </a:ext>
            </a:extLst>
          </p:cNvPr>
          <p:cNvSpPr txBox="1"/>
          <p:nvPr/>
        </p:nvSpPr>
        <p:spPr>
          <a:xfrm>
            <a:off x="8764168" y="2859322"/>
            <a:ext cx="2743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Corners</a:t>
            </a:r>
            <a:endParaRPr lang="en-IN" sz="2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35F9C-920E-43F3-8CB3-824D4D26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83" y="1695755"/>
            <a:ext cx="985975" cy="7058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BE830-67A6-448D-B610-F7876C957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983" y="2607014"/>
            <a:ext cx="985975" cy="70586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4A40B-4136-4E87-B1A2-2A5A53238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450" y="4542110"/>
            <a:ext cx="985974" cy="5618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37668D-FC41-4A03-8AA1-058827B74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450" y="5397572"/>
            <a:ext cx="985973" cy="5618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AE269C-8123-407F-971A-0B4BFBEE26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450" y="3584086"/>
            <a:ext cx="985974" cy="6644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2116658-D221-4EC1-9CD9-D2F27E84F97C}"/>
              </a:ext>
            </a:extLst>
          </p:cNvPr>
          <p:cNvSpPr/>
          <p:nvPr/>
        </p:nvSpPr>
        <p:spPr>
          <a:xfrm>
            <a:off x="5262010" y="3616340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2FC2BD-B4EC-4EDC-8D09-E2F942892E7A}"/>
              </a:ext>
            </a:extLst>
          </p:cNvPr>
          <p:cNvSpPr/>
          <p:nvPr/>
        </p:nvSpPr>
        <p:spPr>
          <a:xfrm>
            <a:off x="3156364" y="5846831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7BE3ED-9B5D-4202-A2F8-44FC1BFB0E08}"/>
              </a:ext>
            </a:extLst>
          </p:cNvPr>
          <p:cNvSpPr/>
          <p:nvPr/>
        </p:nvSpPr>
        <p:spPr>
          <a:xfrm>
            <a:off x="1050720" y="3616340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FF35CA-7D63-49FF-91FD-3626E4957449}"/>
              </a:ext>
            </a:extLst>
          </p:cNvPr>
          <p:cNvSpPr/>
          <p:nvPr/>
        </p:nvSpPr>
        <p:spPr>
          <a:xfrm>
            <a:off x="1865529" y="3750479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696C42-DC59-484C-B072-D1AA2C684E16}"/>
              </a:ext>
            </a:extLst>
          </p:cNvPr>
          <p:cNvSpPr/>
          <p:nvPr/>
        </p:nvSpPr>
        <p:spPr>
          <a:xfrm>
            <a:off x="3244859" y="1348315"/>
            <a:ext cx="1014609" cy="63223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F43527-22C6-434E-8217-5736FCF323B5}"/>
              </a:ext>
            </a:extLst>
          </p:cNvPr>
          <p:cNvSpPr txBox="1"/>
          <p:nvPr/>
        </p:nvSpPr>
        <p:spPr>
          <a:xfrm>
            <a:off x="4489764" y="1479767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63F0E-F082-43FF-8D62-450774FC869C}"/>
              </a:ext>
            </a:extLst>
          </p:cNvPr>
          <p:cNvSpPr txBox="1"/>
          <p:nvPr/>
        </p:nvSpPr>
        <p:spPr>
          <a:xfrm>
            <a:off x="2880138" y="4147522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E0F732-E193-4AD6-9E3C-B35B3F91FA58}"/>
              </a:ext>
            </a:extLst>
          </p:cNvPr>
          <p:cNvSpPr txBox="1"/>
          <p:nvPr/>
        </p:nvSpPr>
        <p:spPr>
          <a:xfrm>
            <a:off x="1231340" y="4307059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08F7FA-173E-40C4-AFD9-FDE4F0A6A6AF}"/>
              </a:ext>
            </a:extLst>
          </p:cNvPr>
          <p:cNvSpPr txBox="1"/>
          <p:nvPr/>
        </p:nvSpPr>
        <p:spPr>
          <a:xfrm>
            <a:off x="4259468" y="6000834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C88922-E792-4CCD-9743-7EC0A4500309}"/>
              </a:ext>
            </a:extLst>
          </p:cNvPr>
          <p:cNvSpPr txBox="1"/>
          <p:nvPr/>
        </p:nvSpPr>
        <p:spPr>
          <a:xfrm>
            <a:off x="5974682" y="4199884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B17D23-7F9E-48ED-90F4-30A2E211C6AB}"/>
              </a:ext>
            </a:extLst>
          </p:cNvPr>
          <p:cNvSpPr txBox="1"/>
          <p:nvPr/>
        </p:nvSpPr>
        <p:spPr>
          <a:xfrm>
            <a:off x="8348845" y="1939899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43A4AB-8037-451B-8312-3C7C5F96C5B9}"/>
              </a:ext>
            </a:extLst>
          </p:cNvPr>
          <p:cNvSpPr txBox="1"/>
          <p:nvPr/>
        </p:nvSpPr>
        <p:spPr>
          <a:xfrm>
            <a:off x="8348845" y="2818342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00A1F-EA05-4089-BA90-B82078D597E0}"/>
              </a:ext>
            </a:extLst>
          </p:cNvPr>
          <p:cNvSpPr txBox="1"/>
          <p:nvPr/>
        </p:nvSpPr>
        <p:spPr>
          <a:xfrm>
            <a:off x="8348845" y="3696785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95B9F4-7FE0-4D00-81F6-72016BEF9A1B}"/>
              </a:ext>
            </a:extLst>
          </p:cNvPr>
          <p:cNvSpPr txBox="1"/>
          <p:nvPr/>
        </p:nvSpPr>
        <p:spPr>
          <a:xfrm>
            <a:off x="8359681" y="4575228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F11024-4BD7-47BC-B625-842C1F68B6B0}"/>
              </a:ext>
            </a:extLst>
          </p:cNvPr>
          <p:cNvSpPr txBox="1"/>
          <p:nvPr/>
        </p:nvSpPr>
        <p:spPr>
          <a:xfrm>
            <a:off x="8359681" y="5381914"/>
            <a:ext cx="47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endParaRPr lang="en-IN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687A24EE-DCA1-4718-8FF2-438E96AEFF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095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ABD876A-52B2-418C-BC12-C42C18D10E30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C6EFF-88C7-4430-88E8-580221598783}"/>
              </a:ext>
            </a:extLst>
          </p:cNvPr>
          <p:cNvSpPr txBox="1"/>
          <p:nvPr/>
        </p:nvSpPr>
        <p:spPr>
          <a:xfrm>
            <a:off x="1560729" y="103113"/>
            <a:ext cx="88944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How?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64123-CD32-44E6-9AB3-214866A0589F}"/>
              </a:ext>
            </a:extLst>
          </p:cNvPr>
          <p:cNvSpPr txBox="1"/>
          <p:nvPr/>
        </p:nvSpPr>
        <p:spPr>
          <a:xfrm>
            <a:off x="3272426" y="758820"/>
            <a:ext cx="6093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But first what do I mean by unique patches?</a:t>
            </a:r>
            <a:endParaRPr lang="en-IN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66273-0830-41F8-9BEB-E3258192B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29" y="1276027"/>
            <a:ext cx="3995980" cy="5327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212E9B-B6C7-4190-AF15-94950A2A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581" y="2341889"/>
            <a:ext cx="618296" cy="660936"/>
          </a:xfrm>
          <a:prstGeom prst="rect">
            <a:avLst/>
          </a:prstGeom>
          <a:solidFill>
            <a:schemeClr val="bg1"/>
          </a:solidFill>
          <a:ln w="22225" cmpd="sng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AB0949-D373-44ED-B63D-E07A26DDA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31" y="3727723"/>
            <a:ext cx="611769" cy="587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AAA529-11FD-495C-A73B-C35FCC6D1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041" y="2333676"/>
            <a:ext cx="618296" cy="6382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207622-2FDA-46A6-BA93-C12A9DE4B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969" y="3718476"/>
            <a:ext cx="569661" cy="587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7C00DE-72D0-4B84-B5F1-01D3AA668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3043" y="2333676"/>
            <a:ext cx="618296" cy="6382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8BD0E5-4E83-4886-9848-CE526FB61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3043" y="3670816"/>
            <a:ext cx="569661" cy="56966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601D44-C4AD-4924-A8D2-33C03356A88F}"/>
              </a:ext>
            </a:extLst>
          </p:cNvPr>
          <p:cNvSpPr txBox="1"/>
          <p:nvPr/>
        </p:nvSpPr>
        <p:spPr>
          <a:xfrm>
            <a:off x="7214992" y="18663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1FCA0C-04E8-4F92-B20A-92680D3F09DF}"/>
              </a:ext>
            </a:extLst>
          </p:cNvPr>
          <p:cNvSpPr txBox="1"/>
          <p:nvPr/>
        </p:nvSpPr>
        <p:spPr>
          <a:xfrm>
            <a:off x="8268331" y="185493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7DE5F2-473D-41BA-ACBB-123130C5C611}"/>
              </a:ext>
            </a:extLst>
          </p:cNvPr>
          <p:cNvSpPr txBox="1"/>
          <p:nvPr/>
        </p:nvSpPr>
        <p:spPr>
          <a:xfrm>
            <a:off x="9452975" y="18549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2E7608-9F00-4256-A633-45A802789A44}"/>
              </a:ext>
            </a:extLst>
          </p:cNvPr>
          <p:cNvSpPr txBox="1"/>
          <p:nvPr/>
        </p:nvSpPr>
        <p:spPr>
          <a:xfrm>
            <a:off x="7172871" y="323122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B0A249-F676-4800-8AA0-6BCA36A70E77}"/>
              </a:ext>
            </a:extLst>
          </p:cNvPr>
          <p:cNvSpPr txBox="1"/>
          <p:nvPr/>
        </p:nvSpPr>
        <p:spPr>
          <a:xfrm>
            <a:off x="8345941" y="321434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D69386-DEC4-4313-BACC-BA02B81E2D06}"/>
              </a:ext>
            </a:extLst>
          </p:cNvPr>
          <p:cNvSpPr txBox="1"/>
          <p:nvPr/>
        </p:nvSpPr>
        <p:spPr>
          <a:xfrm>
            <a:off x="9543333" y="318718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24195B-BFB3-4355-A2A4-76D21FCD877D}"/>
              </a:ext>
            </a:extLst>
          </p:cNvPr>
          <p:cNvSpPr txBox="1"/>
          <p:nvPr/>
        </p:nvSpPr>
        <p:spPr>
          <a:xfrm>
            <a:off x="6580041" y="4939375"/>
            <a:ext cx="3995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Find these patches in images</a:t>
            </a:r>
            <a:endParaRPr lang="en-IN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15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756898-EB85-4137-BBCD-E2E419408615}"/>
              </a:ext>
            </a:extLst>
          </p:cNvPr>
          <p:cNvSpPr txBox="1"/>
          <p:nvPr/>
        </p:nvSpPr>
        <p:spPr>
          <a:xfrm>
            <a:off x="902110" y="103113"/>
            <a:ext cx="1038778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Corner Detection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C4C0C-E602-48E2-9CE6-5CF764BB1BA3}"/>
              </a:ext>
            </a:extLst>
          </p:cNvPr>
          <p:cNvSpPr txBox="1"/>
          <p:nvPr/>
        </p:nvSpPr>
        <p:spPr>
          <a:xfrm>
            <a:off x="746812" y="826265"/>
            <a:ext cx="735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How to find out those patches which are important and unique in Nature which will help to determine If a image is same or not?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9F6CC-72F8-45A0-956B-CA6B2C5D2125}"/>
              </a:ext>
            </a:extLst>
          </p:cNvPr>
          <p:cNvSpPr txBox="1"/>
          <p:nvPr/>
        </p:nvSpPr>
        <p:spPr>
          <a:xfrm>
            <a:off x="8102205" y="826265"/>
            <a:ext cx="27733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Corner Patches</a:t>
            </a:r>
            <a:endParaRPr lang="en-IN" sz="25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7E57D73-3857-495F-A031-1C5C43D88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9" y="1956232"/>
            <a:ext cx="6850384" cy="4566923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2F493A-8A74-405D-9F7C-1872B96BA365}"/>
              </a:ext>
            </a:extLst>
          </p:cNvPr>
          <p:cNvSpPr/>
          <p:nvPr/>
        </p:nvSpPr>
        <p:spPr>
          <a:xfrm>
            <a:off x="1164232" y="23305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BD6CC39-FC98-4653-A89D-EAE03A015D9E}"/>
              </a:ext>
            </a:extLst>
          </p:cNvPr>
          <p:cNvSpPr/>
          <p:nvPr/>
        </p:nvSpPr>
        <p:spPr>
          <a:xfrm>
            <a:off x="1164232" y="31238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5D6800-A8C4-4834-A4CF-E4B397AAD2B1}"/>
              </a:ext>
            </a:extLst>
          </p:cNvPr>
          <p:cNvSpPr/>
          <p:nvPr/>
        </p:nvSpPr>
        <p:spPr>
          <a:xfrm>
            <a:off x="1164232" y="39682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2544949-DE3E-43D7-BBE0-830295AF41DA}"/>
              </a:ext>
            </a:extLst>
          </p:cNvPr>
          <p:cNvSpPr/>
          <p:nvPr/>
        </p:nvSpPr>
        <p:spPr>
          <a:xfrm>
            <a:off x="1164231" y="48733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69A2604-87E2-43E4-A0DF-F5E1442D6558}"/>
              </a:ext>
            </a:extLst>
          </p:cNvPr>
          <p:cNvSpPr/>
          <p:nvPr/>
        </p:nvSpPr>
        <p:spPr>
          <a:xfrm>
            <a:off x="1164230" y="56666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129FE7-81FF-457C-B069-03AFFA19E69B}"/>
              </a:ext>
            </a:extLst>
          </p:cNvPr>
          <p:cNvSpPr/>
          <p:nvPr/>
        </p:nvSpPr>
        <p:spPr>
          <a:xfrm>
            <a:off x="1980511" y="233678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73B64CE-CA60-40D1-8D72-543DB1244F23}"/>
              </a:ext>
            </a:extLst>
          </p:cNvPr>
          <p:cNvSpPr/>
          <p:nvPr/>
        </p:nvSpPr>
        <p:spPr>
          <a:xfrm>
            <a:off x="1980511" y="313010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CA1E024-E485-4147-B08B-022D0CC28D9C}"/>
              </a:ext>
            </a:extLst>
          </p:cNvPr>
          <p:cNvSpPr/>
          <p:nvPr/>
        </p:nvSpPr>
        <p:spPr>
          <a:xfrm>
            <a:off x="1980511" y="3974562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F0195ED-19F3-438C-8756-E46F2313CA58}"/>
              </a:ext>
            </a:extLst>
          </p:cNvPr>
          <p:cNvSpPr/>
          <p:nvPr/>
        </p:nvSpPr>
        <p:spPr>
          <a:xfrm>
            <a:off x="1980510" y="487956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397BF77-E283-4547-A240-7AC3829FC36E}"/>
              </a:ext>
            </a:extLst>
          </p:cNvPr>
          <p:cNvSpPr/>
          <p:nvPr/>
        </p:nvSpPr>
        <p:spPr>
          <a:xfrm>
            <a:off x="1980509" y="567288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CFE155-A68C-4DF4-B1B6-001ED6576083}"/>
              </a:ext>
            </a:extLst>
          </p:cNvPr>
          <p:cNvSpPr/>
          <p:nvPr/>
        </p:nvSpPr>
        <p:spPr>
          <a:xfrm>
            <a:off x="2796789" y="23305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57D3C0-E98D-42B8-8F5E-EA42135726BC}"/>
              </a:ext>
            </a:extLst>
          </p:cNvPr>
          <p:cNvSpPr/>
          <p:nvPr/>
        </p:nvSpPr>
        <p:spPr>
          <a:xfrm>
            <a:off x="2796789" y="31238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3EB54C0-00C4-414F-94E1-CFCF59D05598}"/>
              </a:ext>
            </a:extLst>
          </p:cNvPr>
          <p:cNvSpPr/>
          <p:nvPr/>
        </p:nvSpPr>
        <p:spPr>
          <a:xfrm>
            <a:off x="2796789" y="39682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BE18CB2-5464-4104-9181-C51A7427C0E3}"/>
              </a:ext>
            </a:extLst>
          </p:cNvPr>
          <p:cNvSpPr/>
          <p:nvPr/>
        </p:nvSpPr>
        <p:spPr>
          <a:xfrm>
            <a:off x="2796788" y="48733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9F9E4C9-9ECE-4EFB-ACEC-2084733D09AE}"/>
              </a:ext>
            </a:extLst>
          </p:cNvPr>
          <p:cNvSpPr/>
          <p:nvPr/>
        </p:nvSpPr>
        <p:spPr>
          <a:xfrm>
            <a:off x="2796787" y="56666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F1A733D-C47F-48DA-9ADA-37B2C1957064}"/>
              </a:ext>
            </a:extLst>
          </p:cNvPr>
          <p:cNvSpPr/>
          <p:nvPr/>
        </p:nvSpPr>
        <p:spPr>
          <a:xfrm>
            <a:off x="3746337" y="23305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7FF0D7D-DB96-455C-8E3A-A7638D46A6AE}"/>
              </a:ext>
            </a:extLst>
          </p:cNvPr>
          <p:cNvSpPr/>
          <p:nvPr/>
        </p:nvSpPr>
        <p:spPr>
          <a:xfrm>
            <a:off x="3746337" y="31238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EF4F36-9FC1-4CE0-A536-1FFC0F71EF52}"/>
              </a:ext>
            </a:extLst>
          </p:cNvPr>
          <p:cNvSpPr/>
          <p:nvPr/>
        </p:nvSpPr>
        <p:spPr>
          <a:xfrm>
            <a:off x="3746337" y="39682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8A52FC1-7045-43C2-ABB5-F969A446CF66}"/>
              </a:ext>
            </a:extLst>
          </p:cNvPr>
          <p:cNvSpPr/>
          <p:nvPr/>
        </p:nvSpPr>
        <p:spPr>
          <a:xfrm>
            <a:off x="3746336" y="48733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D7FB793-2DDF-463F-AC7A-A31D0D20196F}"/>
              </a:ext>
            </a:extLst>
          </p:cNvPr>
          <p:cNvSpPr/>
          <p:nvPr/>
        </p:nvSpPr>
        <p:spPr>
          <a:xfrm>
            <a:off x="3746335" y="56666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5FAC7D9-D068-4CA5-B594-2957E7CFE86C}"/>
              </a:ext>
            </a:extLst>
          </p:cNvPr>
          <p:cNvSpPr/>
          <p:nvPr/>
        </p:nvSpPr>
        <p:spPr>
          <a:xfrm>
            <a:off x="4724057" y="23305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43BC97D-83E3-437B-801B-6F521B60AD5B}"/>
              </a:ext>
            </a:extLst>
          </p:cNvPr>
          <p:cNvSpPr/>
          <p:nvPr/>
        </p:nvSpPr>
        <p:spPr>
          <a:xfrm>
            <a:off x="4724057" y="31238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3CDE7DB-9CA8-4661-9B52-DAA3946D3AA4}"/>
              </a:ext>
            </a:extLst>
          </p:cNvPr>
          <p:cNvSpPr/>
          <p:nvPr/>
        </p:nvSpPr>
        <p:spPr>
          <a:xfrm>
            <a:off x="4724057" y="39682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ACE1F4-D7E8-43D8-BB5E-96B88377DCAA}"/>
              </a:ext>
            </a:extLst>
          </p:cNvPr>
          <p:cNvSpPr/>
          <p:nvPr/>
        </p:nvSpPr>
        <p:spPr>
          <a:xfrm>
            <a:off x="4724056" y="48733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CC3CD87-0DDB-4919-95C1-632824DA9509}"/>
              </a:ext>
            </a:extLst>
          </p:cNvPr>
          <p:cNvSpPr/>
          <p:nvPr/>
        </p:nvSpPr>
        <p:spPr>
          <a:xfrm>
            <a:off x="4724055" y="56666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D20D12-06B4-4669-8EB6-2FE59A071EB7}"/>
              </a:ext>
            </a:extLst>
          </p:cNvPr>
          <p:cNvSpPr/>
          <p:nvPr/>
        </p:nvSpPr>
        <p:spPr>
          <a:xfrm>
            <a:off x="5673605" y="23305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294FE33-DE20-4DE2-981A-722965922D0A}"/>
              </a:ext>
            </a:extLst>
          </p:cNvPr>
          <p:cNvSpPr/>
          <p:nvPr/>
        </p:nvSpPr>
        <p:spPr>
          <a:xfrm>
            <a:off x="5673605" y="31238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141C8A-16CA-4CA8-95F4-9A16BE59FB4B}"/>
              </a:ext>
            </a:extLst>
          </p:cNvPr>
          <p:cNvSpPr/>
          <p:nvPr/>
        </p:nvSpPr>
        <p:spPr>
          <a:xfrm>
            <a:off x="5673605" y="39682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E90F93F-59C8-4BCB-89D8-C3617913C068}"/>
              </a:ext>
            </a:extLst>
          </p:cNvPr>
          <p:cNvSpPr/>
          <p:nvPr/>
        </p:nvSpPr>
        <p:spPr>
          <a:xfrm>
            <a:off x="5673604" y="48733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E162C7-B6E2-4B33-9D87-48037C4E3CD7}"/>
              </a:ext>
            </a:extLst>
          </p:cNvPr>
          <p:cNvSpPr/>
          <p:nvPr/>
        </p:nvSpPr>
        <p:spPr>
          <a:xfrm>
            <a:off x="5673603" y="56666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CC7BD1C-A744-4152-A49D-76A40F9E643A}"/>
              </a:ext>
            </a:extLst>
          </p:cNvPr>
          <p:cNvSpPr/>
          <p:nvPr/>
        </p:nvSpPr>
        <p:spPr>
          <a:xfrm>
            <a:off x="6489883" y="2330520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3AEFE8A-78E3-4896-90A1-350FCE35C9F0}"/>
              </a:ext>
            </a:extLst>
          </p:cNvPr>
          <p:cNvSpPr/>
          <p:nvPr/>
        </p:nvSpPr>
        <p:spPr>
          <a:xfrm>
            <a:off x="6489883" y="3123835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A15F47-0520-47D4-84DB-7F57154900F7}"/>
              </a:ext>
            </a:extLst>
          </p:cNvPr>
          <p:cNvSpPr/>
          <p:nvPr/>
        </p:nvSpPr>
        <p:spPr>
          <a:xfrm>
            <a:off x="6489883" y="3968297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58CF02-661B-41F4-B72E-43E1B323DF2A}"/>
              </a:ext>
            </a:extLst>
          </p:cNvPr>
          <p:cNvSpPr/>
          <p:nvPr/>
        </p:nvSpPr>
        <p:spPr>
          <a:xfrm>
            <a:off x="6489882" y="4873304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76B6978-F03E-4437-85F6-68D4F8251A8F}"/>
              </a:ext>
            </a:extLst>
          </p:cNvPr>
          <p:cNvSpPr/>
          <p:nvPr/>
        </p:nvSpPr>
        <p:spPr>
          <a:xfrm>
            <a:off x="6489881" y="5666619"/>
            <a:ext cx="363257" cy="271397"/>
          </a:xfrm>
          <a:prstGeom prst="rect">
            <a:avLst/>
          </a:prstGeom>
          <a:solidFill>
            <a:schemeClr val="accent6">
              <a:alpha val="3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1A38B05-F822-48BE-ABF2-BF0797061E82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2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756898-EB85-4137-BBCD-E2E419408615}"/>
              </a:ext>
            </a:extLst>
          </p:cNvPr>
          <p:cNvSpPr txBox="1"/>
          <p:nvPr/>
        </p:nvSpPr>
        <p:spPr>
          <a:xfrm>
            <a:off x="902110" y="103113"/>
            <a:ext cx="1038778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Corner Detection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C4C0C-E602-48E2-9CE6-5CF764BB1BA3}"/>
              </a:ext>
            </a:extLst>
          </p:cNvPr>
          <p:cNvSpPr txBox="1"/>
          <p:nvPr/>
        </p:nvSpPr>
        <p:spPr>
          <a:xfrm>
            <a:off x="746812" y="826265"/>
            <a:ext cx="735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How to find out those patches which are important and unique in Nature which will help to determine If a image is same or not?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0588E-F2A5-46E6-BB07-E9EFAB90C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9" y="1956232"/>
            <a:ext cx="6850384" cy="45669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2CC406-E14A-4B08-8B4F-4CB6A1FD35F5}"/>
              </a:ext>
            </a:extLst>
          </p:cNvPr>
          <p:cNvSpPr/>
          <p:nvPr/>
        </p:nvSpPr>
        <p:spPr>
          <a:xfrm>
            <a:off x="3879319" y="3755166"/>
            <a:ext cx="271445" cy="221762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4638E-7106-4A60-8D1A-F03060C63CA6}"/>
              </a:ext>
            </a:extLst>
          </p:cNvPr>
          <p:cNvSpPr/>
          <p:nvPr/>
        </p:nvSpPr>
        <p:spPr>
          <a:xfrm>
            <a:off x="4082223" y="3016172"/>
            <a:ext cx="271445" cy="179208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6E3EF-E3B0-4182-9F31-485FA12C8C93}"/>
              </a:ext>
            </a:extLst>
          </p:cNvPr>
          <p:cNvSpPr/>
          <p:nvPr/>
        </p:nvSpPr>
        <p:spPr>
          <a:xfrm>
            <a:off x="3464983" y="2973616"/>
            <a:ext cx="271445" cy="221762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415FB1-11FF-497A-B5AC-D75AF5F7D179}"/>
              </a:ext>
            </a:extLst>
          </p:cNvPr>
          <p:cNvSpPr/>
          <p:nvPr/>
        </p:nvSpPr>
        <p:spPr>
          <a:xfrm>
            <a:off x="2592451" y="5095493"/>
            <a:ext cx="271445" cy="221762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29A351-2F9E-400F-B305-C39A8C6A2687}"/>
              </a:ext>
            </a:extLst>
          </p:cNvPr>
          <p:cNvSpPr/>
          <p:nvPr/>
        </p:nvSpPr>
        <p:spPr>
          <a:xfrm>
            <a:off x="5124636" y="5166182"/>
            <a:ext cx="271445" cy="221762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1EADA2-4243-49F6-8485-F8C7A11CBF3A}"/>
              </a:ext>
            </a:extLst>
          </p:cNvPr>
          <p:cNvSpPr/>
          <p:nvPr/>
        </p:nvSpPr>
        <p:spPr>
          <a:xfrm>
            <a:off x="3482201" y="4249216"/>
            <a:ext cx="271445" cy="221762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EF550D-6F44-469A-B904-D4987DAA649B}"/>
              </a:ext>
            </a:extLst>
          </p:cNvPr>
          <p:cNvSpPr/>
          <p:nvPr/>
        </p:nvSpPr>
        <p:spPr>
          <a:xfrm>
            <a:off x="4099441" y="4613894"/>
            <a:ext cx="271445" cy="221762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C2D986-0D45-496A-8B81-5B72DAF5FD50}"/>
              </a:ext>
            </a:extLst>
          </p:cNvPr>
          <p:cNvSpPr/>
          <p:nvPr/>
        </p:nvSpPr>
        <p:spPr>
          <a:xfrm>
            <a:off x="4582025" y="4503013"/>
            <a:ext cx="271445" cy="221762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D578B5-6F36-4085-B913-2145FCE3D69F}"/>
              </a:ext>
            </a:extLst>
          </p:cNvPr>
          <p:cNvSpPr/>
          <p:nvPr/>
        </p:nvSpPr>
        <p:spPr>
          <a:xfrm>
            <a:off x="4589194" y="3830936"/>
            <a:ext cx="271445" cy="221762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87C536-9829-463F-9F59-D23FDEAEF78B}"/>
              </a:ext>
            </a:extLst>
          </p:cNvPr>
          <p:cNvSpPr/>
          <p:nvPr/>
        </p:nvSpPr>
        <p:spPr>
          <a:xfrm>
            <a:off x="3810778" y="3247137"/>
            <a:ext cx="271445" cy="221762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FC9EFD-04AB-425F-AA8D-7A2219D90668}"/>
              </a:ext>
            </a:extLst>
          </p:cNvPr>
          <p:cNvSpPr/>
          <p:nvPr/>
        </p:nvSpPr>
        <p:spPr>
          <a:xfrm>
            <a:off x="3607874" y="3501558"/>
            <a:ext cx="271445" cy="221762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6BADF0-2FFB-457C-894C-A578508DA257}"/>
              </a:ext>
            </a:extLst>
          </p:cNvPr>
          <p:cNvSpPr txBox="1"/>
          <p:nvPr/>
        </p:nvSpPr>
        <p:spPr>
          <a:xfrm>
            <a:off x="8102205" y="826265"/>
            <a:ext cx="27733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Corner Patches</a:t>
            </a:r>
            <a:endParaRPr lang="en-IN" sz="25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3C34B-35EA-4EDD-8FCE-C83E1F96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141" y="4788102"/>
            <a:ext cx="486114" cy="372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E4F67-A3DC-4D13-BC68-8BEB63686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390" y="5425370"/>
            <a:ext cx="477865" cy="314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E9D6DF-44E5-4FBE-9ED1-6A14D545E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270" y="3012979"/>
            <a:ext cx="477864" cy="363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965601-001B-4E1C-A334-D680340A4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7269" y="3583539"/>
            <a:ext cx="477865" cy="356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76B6AA-1145-43B7-8D94-146A60E62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5521" y="4199590"/>
            <a:ext cx="477865" cy="328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22364-490C-4167-89D4-C00A8B7BC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2288" y="4215026"/>
            <a:ext cx="477865" cy="3395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F79E90-9319-47BE-9028-5CC34FD3E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2289" y="3641951"/>
            <a:ext cx="477865" cy="3395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6061E8E-C51C-4670-A17B-CBD293BFF4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4139" y="4788102"/>
            <a:ext cx="484123" cy="3285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6CB891F-084E-4395-AF80-7CD25304B3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5521" y="5399039"/>
            <a:ext cx="477865" cy="3285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6403D58-1B14-4635-9FD4-03E9F5CE43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2289" y="3047611"/>
            <a:ext cx="477865" cy="296606"/>
          </a:xfrm>
          <a:prstGeom prst="rect">
            <a:avLst/>
          </a:prstGeom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D1F870A-2330-469C-B62A-AA7FDA10323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2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77E8BE-7535-4606-A3E5-A2FED7041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6" y="1152017"/>
            <a:ext cx="4885100" cy="3256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1B09C4-6BAA-4B2F-82BB-F91850340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099" y="1157782"/>
            <a:ext cx="2460607" cy="3250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880EE-AFD8-494B-A069-D4489A12AEF3}"/>
              </a:ext>
            </a:extLst>
          </p:cNvPr>
          <p:cNvSpPr txBox="1"/>
          <p:nvPr/>
        </p:nvSpPr>
        <p:spPr>
          <a:xfrm>
            <a:off x="2371664" y="782685"/>
            <a:ext cx="139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151FF-435A-4B71-A295-6291FFD6849E}"/>
              </a:ext>
            </a:extLst>
          </p:cNvPr>
          <p:cNvSpPr txBox="1"/>
          <p:nvPr/>
        </p:nvSpPr>
        <p:spPr>
          <a:xfrm>
            <a:off x="9001811" y="782685"/>
            <a:ext cx="153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Cropped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5A174-F100-4FC6-82CF-9DE6FD6EC785}"/>
              </a:ext>
            </a:extLst>
          </p:cNvPr>
          <p:cNvSpPr/>
          <p:nvPr/>
        </p:nvSpPr>
        <p:spPr>
          <a:xfrm>
            <a:off x="9836727" y="2436778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B9E83-0F98-45A9-B33F-992A451F4ADE}"/>
              </a:ext>
            </a:extLst>
          </p:cNvPr>
          <p:cNvSpPr/>
          <p:nvPr/>
        </p:nvSpPr>
        <p:spPr>
          <a:xfrm>
            <a:off x="9997585" y="1940483"/>
            <a:ext cx="130652" cy="84261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0F5E3A-D94E-446F-B623-387FF3B3835E}"/>
              </a:ext>
            </a:extLst>
          </p:cNvPr>
          <p:cNvSpPr/>
          <p:nvPr/>
        </p:nvSpPr>
        <p:spPr>
          <a:xfrm>
            <a:off x="9556522" y="1899140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D66407-46A3-4CD2-A4B5-A498CEF99614}"/>
              </a:ext>
            </a:extLst>
          </p:cNvPr>
          <p:cNvSpPr/>
          <p:nvPr/>
        </p:nvSpPr>
        <p:spPr>
          <a:xfrm>
            <a:off x="8908391" y="3459876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8CD712-848E-4E8F-A5CC-D49D89588C51}"/>
              </a:ext>
            </a:extLst>
          </p:cNvPr>
          <p:cNvSpPr/>
          <p:nvPr/>
        </p:nvSpPr>
        <p:spPr>
          <a:xfrm>
            <a:off x="10259368" y="3040040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1B8A9-C057-478B-A7A2-7B4D47657A5F}"/>
              </a:ext>
            </a:extLst>
          </p:cNvPr>
          <p:cNvSpPr/>
          <p:nvPr/>
        </p:nvSpPr>
        <p:spPr>
          <a:xfrm>
            <a:off x="9491196" y="2780383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1B646-EDBA-4DD9-A78A-DB69FB44A784}"/>
              </a:ext>
            </a:extLst>
          </p:cNvPr>
          <p:cNvSpPr/>
          <p:nvPr/>
        </p:nvSpPr>
        <p:spPr>
          <a:xfrm>
            <a:off x="9986975" y="3092175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D5D7B7-B25C-4817-B9AE-97155A1A5FF4}"/>
              </a:ext>
            </a:extLst>
          </p:cNvPr>
          <p:cNvSpPr/>
          <p:nvPr/>
        </p:nvSpPr>
        <p:spPr>
          <a:xfrm>
            <a:off x="10680700" y="3512010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5DA703-E6F5-4900-B4B9-FC7AE608D606}"/>
              </a:ext>
            </a:extLst>
          </p:cNvPr>
          <p:cNvSpPr/>
          <p:nvPr/>
        </p:nvSpPr>
        <p:spPr>
          <a:xfrm>
            <a:off x="9771401" y="2101624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E79313-E5D2-49D5-8A32-B60717948AE1}"/>
              </a:ext>
            </a:extLst>
          </p:cNvPr>
          <p:cNvSpPr/>
          <p:nvPr/>
        </p:nvSpPr>
        <p:spPr>
          <a:xfrm>
            <a:off x="9932901" y="2233933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9EABB5-E4FF-4D56-8A63-B370C53826BE}"/>
              </a:ext>
            </a:extLst>
          </p:cNvPr>
          <p:cNvSpPr/>
          <p:nvPr/>
        </p:nvSpPr>
        <p:spPr>
          <a:xfrm>
            <a:off x="2918838" y="2436778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79F589-231B-4233-94A0-0EEDF99C8EA9}"/>
              </a:ext>
            </a:extLst>
          </p:cNvPr>
          <p:cNvSpPr/>
          <p:nvPr/>
        </p:nvSpPr>
        <p:spPr>
          <a:xfrm>
            <a:off x="3079696" y="1940483"/>
            <a:ext cx="130652" cy="84261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C63ED3-AB90-4531-BA43-29F64404D234}"/>
              </a:ext>
            </a:extLst>
          </p:cNvPr>
          <p:cNvSpPr/>
          <p:nvPr/>
        </p:nvSpPr>
        <p:spPr>
          <a:xfrm>
            <a:off x="2638633" y="1899140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984F86-A5A2-4162-B177-EE67E1182127}"/>
              </a:ext>
            </a:extLst>
          </p:cNvPr>
          <p:cNvSpPr/>
          <p:nvPr/>
        </p:nvSpPr>
        <p:spPr>
          <a:xfrm>
            <a:off x="1990502" y="3459876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71B73F-F33A-48BF-B229-960D417A4966}"/>
              </a:ext>
            </a:extLst>
          </p:cNvPr>
          <p:cNvSpPr/>
          <p:nvPr/>
        </p:nvSpPr>
        <p:spPr>
          <a:xfrm>
            <a:off x="3341479" y="3040040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E3C85C-20D4-4F5C-B292-B39481C5BB1F}"/>
              </a:ext>
            </a:extLst>
          </p:cNvPr>
          <p:cNvSpPr/>
          <p:nvPr/>
        </p:nvSpPr>
        <p:spPr>
          <a:xfrm>
            <a:off x="2573307" y="2780383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C5E2B9-6386-44AA-BD68-89166B15E7B3}"/>
              </a:ext>
            </a:extLst>
          </p:cNvPr>
          <p:cNvSpPr/>
          <p:nvPr/>
        </p:nvSpPr>
        <p:spPr>
          <a:xfrm>
            <a:off x="3069086" y="3092175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EC98F-DACD-425A-92ED-0711E82BEE00}"/>
              </a:ext>
            </a:extLst>
          </p:cNvPr>
          <p:cNvSpPr/>
          <p:nvPr/>
        </p:nvSpPr>
        <p:spPr>
          <a:xfrm>
            <a:off x="3762811" y="3512010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F7350A-86FB-472A-874F-DC9A069D0C7D}"/>
              </a:ext>
            </a:extLst>
          </p:cNvPr>
          <p:cNvSpPr/>
          <p:nvPr/>
        </p:nvSpPr>
        <p:spPr>
          <a:xfrm>
            <a:off x="2853512" y="2101624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ED2B55-3A89-4349-A8F5-496F6BCEA9A6}"/>
              </a:ext>
            </a:extLst>
          </p:cNvPr>
          <p:cNvSpPr/>
          <p:nvPr/>
        </p:nvSpPr>
        <p:spPr>
          <a:xfrm>
            <a:off x="3015012" y="2233933"/>
            <a:ext cx="130652" cy="104269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D379A1-D327-406C-99E2-7F7AAECD4DFC}"/>
              </a:ext>
            </a:extLst>
          </p:cNvPr>
          <p:cNvCxnSpPr>
            <a:stCxn id="22" idx="3"/>
            <a:endCxn id="11" idx="2"/>
          </p:cNvCxnSpPr>
          <p:nvPr/>
        </p:nvCxnSpPr>
        <p:spPr>
          <a:xfrm>
            <a:off x="3210348" y="1982614"/>
            <a:ext cx="6852563" cy="4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F34AD7-F7B1-44F2-8636-2CFF33325380}"/>
              </a:ext>
            </a:extLst>
          </p:cNvPr>
          <p:cNvCxnSpPr/>
          <p:nvPr/>
        </p:nvCxnSpPr>
        <p:spPr>
          <a:xfrm>
            <a:off x="2700804" y="1924049"/>
            <a:ext cx="6852563" cy="4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CBC939-59CB-4430-8BEE-4FD660F6CF26}"/>
              </a:ext>
            </a:extLst>
          </p:cNvPr>
          <p:cNvCxnSpPr/>
          <p:nvPr/>
        </p:nvCxnSpPr>
        <p:spPr>
          <a:xfrm>
            <a:off x="2925537" y="2114292"/>
            <a:ext cx="6852563" cy="4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D9FA8E-4E89-4412-B3B2-82AF52AA064C}"/>
              </a:ext>
            </a:extLst>
          </p:cNvPr>
          <p:cNvCxnSpPr/>
          <p:nvPr/>
        </p:nvCxnSpPr>
        <p:spPr>
          <a:xfrm>
            <a:off x="3080338" y="2262468"/>
            <a:ext cx="6852563" cy="4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ADEDBC-60DD-4D64-844A-22CF2D90AA21}"/>
              </a:ext>
            </a:extLst>
          </p:cNvPr>
          <p:cNvCxnSpPr/>
          <p:nvPr/>
        </p:nvCxnSpPr>
        <p:spPr>
          <a:xfrm>
            <a:off x="2984164" y="2486464"/>
            <a:ext cx="6852563" cy="4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4F3CA0-2C3A-4131-A60B-3E18CEE4EB1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70152" y="2816558"/>
            <a:ext cx="6921044" cy="15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FEBB0C-E42C-4372-AA4C-4139F8686303}"/>
              </a:ext>
            </a:extLst>
          </p:cNvPr>
          <p:cNvCxnSpPr>
            <a:cxnSpLocks/>
          </p:cNvCxnSpPr>
          <p:nvPr/>
        </p:nvCxnSpPr>
        <p:spPr>
          <a:xfrm>
            <a:off x="3166195" y="3148532"/>
            <a:ext cx="6921044" cy="15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37070-8CA1-48D6-BE07-7D7BBC8039AE}"/>
              </a:ext>
            </a:extLst>
          </p:cNvPr>
          <p:cNvCxnSpPr>
            <a:cxnSpLocks/>
          </p:cNvCxnSpPr>
          <p:nvPr/>
        </p:nvCxnSpPr>
        <p:spPr>
          <a:xfrm>
            <a:off x="3472131" y="3091958"/>
            <a:ext cx="6921044" cy="15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F001FF-C728-4950-9A4E-29D5797D1A79}"/>
              </a:ext>
            </a:extLst>
          </p:cNvPr>
          <p:cNvCxnSpPr>
            <a:cxnSpLocks/>
          </p:cNvCxnSpPr>
          <p:nvPr/>
        </p:nvCxnSpPr>
        <p:spPr>
          <a:xfrm>
            <a:off x="3824982" y="3546502"/>
            <a:ext cx="6921044" cy="15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258F1D-5080-4419-AC53-368A2D6B0638}"/>
              </a:ext>
            </a:extLst>
          </p:cNvPr>
          <p:cNvCxnSpPr>
            <a:cxnSpLocks/>
          </p:cNvCxnSpPr>
          <p:nvPr/>
        </p:nvCxnSpPr>
        <p:spPr>
          <a:xfrm>
            <a:off x="2055828" y="3495907"/>
            <a:ext cx="6921044" cy="15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817B471-41F6-4E4E-927B-8272E92880B0}"/>
              </a:ext>
            </a:extLst>
          </p:cNvPr>
          <p:cNvSpPr txBox="1"/>
          <p:nvPr/>
        </p:nvSpPr>
        <p:spPr>
          <a:xfrm>
            <a:off x="902110" y="103113"/>
            <a:ext cx="1038778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Corner Detection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74004C-35F4-44D1-844E-E44CFEDFA025}"/>
              </a:ext>
            </a:extLst>
          </p:cNvPr>
          <p:cNvSpPr txBox="1"/>
          <p:nvPr/>
        </p:nvSpPr>
        <p:spPr>
          <a:xfrm>
            <a:off x="5772150" y="5463718"/>
            <a:ext cx="29736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Image Matched</a:t>
            </a:r>
            <a:endParaRPr lang="en-IN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E8E13839-6570-483F-80E1-F984EFB430BF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7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D20129-9E6F-4E42-9B5F-232F713D9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55" y="2113747"/>
            <a:ext cx="1245562" cy="1209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422470-2B0F-41C8-A1C4-311040793086}"/>
              </a:ext>
            </a:extLst>
          </p:cNvPr>
          <p:cNvSpPr txBox="1"/>
          <p:nvPr/>
        </p:nvSpPr>
        <p:spPr>
          <a:xfrm>
            <a:off x="7974301" y="3432713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Cropped jar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AB73E9-435D-4F57-9A73-5E57B9CF2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6" y="1152017"/>
            <a:ext cx="4885100" cy="3256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1FDB2C-C83C-4CDA-8284-6C2895C23A5C}"/>
              </a:ext>
            </a:extLst>
          </p:cNvPr>
          <p:cNvSpPr/>
          <p:nvPr/>
        </p:nvSpPr>
        <p:spPr>
          <a:xfrm>
            <a:off x="2457450" y="2524125"/>
            <a:ext cx="778538" cy="79901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A3A13-4C6C-4994-B033-7AC0C21F74BB}"/>
              </a:ext>
            </a:extLst>
          </p:cNvPr>
          <p:cNvSpPr txBox="1"/>
          <p:nvPr/>
        </p:nvSpPr>
        <p:spPr>
          <a:xfrm>
            <a:off x="2371664" y="782685"/>
            <a:ext cx="139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5DC26-BDAC-41F1-822F-CFBAD5A5005A}"/>
              </a:ext>
            </a:extLst>
          </p:cNvPr>
          <p:cNvSpPr/>
          <p:nvPr/>
        </p:nvSpPr>
        <p:spPr>
          <a:xfrm>
            <a:off x="8875626" y="2876005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5A533C-0E82-4552-AD52-4DFD6014C931}"/>
              </a:ext>
            </a:extLst>
          </p:cNvPr>
          <p:cNvSpPr/>
          <p:nvPr/>
        </p:nvSpPr>
        <p:spPr>
          <a:xfrm>
            <a:off x="8151726" y="2442890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C9D062-597B-413F-86DB-526E7D1ED7B2}"/>
              </a:ext>
            </a:extLst>
          </p:cNvPr>
          <p:cNvSpPr/>
          <p:nvPr/>
        </p:nvSpPr>
        <p:spPr>
          <a:xfrm>
            <a:off x="2457450" y="2524125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5BEC55-9DEA-4604-A43C-A9FFE129EE40}"/>
              </a:ext>
            </a:extLst>
          </p:cNvPr>
          <p:cNvSpPr txBox="1"/>
          <p:nvPr/>
        </p:nvSpPr>
        <p:spPr>
          <a:xfrm>
            <a:off x="902110" y="103113"/>
            <a:ext cx="1038778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Corner Detection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92496183-66D8-460E-A961-E0D1454B8F52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8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04844 0.00139 L 0.00235 0.03333 L 0.04753 0.03333 L 0.00144 0.06852 L 0.04753 0.07153 L 0.00066 0.09445 L 0.04753 0.09283 " pathEditMode="relative" rAng="0" ptsTypes="AAAAAA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6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D20129-9E6F-4E42-9B5F-232F713D9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55" y="2113747"/>
            <a:ext cx="1245562" cy="1209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422470-2B0F-41C8-A1C4-311040793086}"/>
              </a:ext>
            </a:extLst>
          </p:cNvPr>
          <p:cNvSpPr txBox="1"/>
          <p:nvPr/>
        </p:nvSpPr>
        <p:spPr>
          <a:xfrm>
            <a:off x="7974301" y="3432713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Cropped jar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AB73E9-435D-4F57-9A73-5E57B9CF2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6" y="1152017"/>
            <a:ext cx="4885100" cy="3256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1FDB2C-C83C-4CDA-8284-6C2895C23A5C}"/>
              </a:ext>
            </a:extLst>
          </p:cNvPr>
          <p:cNvSpPr/>
          <p:nvPr/>
        </p:nvSpPr>
        <p:spPr>
          <a:xfrm>
            <a:off x="2457450" y="2524125"/>
            <a:ext cx="778538" cy="79901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A3A13-4C6C-4994-B033-7AC0C21F74BB}"/>
              </a:ext>
            </a:extLst>
          </p:cNvPr>
          <p:cNvSpPr txBox="1"/>
          <p:nvPr/>
        </p:nvSpPr>
        <p:spPr>
          <a:xfrm>
            <a:off x="2371664" y="782685"/>
            <a:ext cx="139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5DC26-BDAC-41F1-822F-CFBAD5A5005A}"/>
              </a:ext>
            </a:extLst>
          </p:cNvPr>
          <p:cNvSpPr/>
          <p:nvPr/>
        </p:nvSpPr>
        <p:spPr>
          <a:xfrm>
            <a:off x="8875626" y="2876005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5A533C-0E82-4552-AD52-4DFD6014C931}"/>
              </a:ext>
            </a:extLst>
          </p:cNvPr>
          <p:cNvSpPr/>
          <p:nvPr/>
        </p:nvSpPr>
        <p:spPr>
          <a:xfrm>
            <a:off x="8151726" y="2442890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C9D062-597B-413F-86DB-526E7D1ED7B2}"/>
              </a:ext>
            </a:extLst>
          </p:cNvPr>
          <p:cNvSpPr/>
          <p:nvPr/>
        </p:nvSpPr>
        <p:spPr>
          <a:xfrm>
            <a:off x="2543175" y="2761160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8DDD2D-C0FB-4C94-9F08-2FD75E13187C}"/>
              </a:ext>
            </a:extLst>
          </p:cNvPr>
          <p:cNvSpPr/>
          <p:nvPr/>
        </p:nvSpPr>
        <p:spPr>
          <a:xfrm>
            <a:off x="3043686" y="3038475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BAC7D4-AA6F-46F6-B29C-FE61DA43B3B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711775" y="2605360"/>
            <a:ext cx="5536038" cy="270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E2D5C2-19C9-4EE2-B8F5-7F618AA3C37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17727" y="2957240"/>
            <a:ext cx="5657899" cy="144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6C52E1-9B3D-440E-B3F5-9F302728C44A}"/>
              </a:ext>
            </a:extLst>
          </p:cNvPr>
          <p:cNvSpPr txBox="1"/>
          <p:nvPr/>
        </p:nvSpPr>
        <p:spPr>
          <a:xfrm>
            <a:off x="902110" y="103113"/>
            <a:ext cx="1038778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Corner Detection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04AB9-E954-4B23-A864-4D2AEA8EC8CE}"/>
              </a:ext>
            </a:extLst>
          </p:cNvPr>
          <p:cNvSpPr txBox="1"/>
          <p:nvPr/>
        </p:nvSpPr>
        <p:spPr>
          <a:xfrm>
            <a:off x="5772150" y="5463718"/>
            <a:ext cx="29736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Image Matched</a:t>
            </a:r>
            <a:endParaRPr lang="en-IN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900B008C-90ED-47A9-A9A4-BBF1B18D982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40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F81D2CA-BED8-4E27-BA7E-FD8AA333D996}"/>
              </a:ext>
            </a:extLst>
          </p:cNvPr>
          <p:cNvSpPr/>
          <p:nvPr/>
        </p:nvSpPr>
        <p:spPr>
          <a:xfrm>
            <a:off x="8251538" y="3982093"/>
            <a:ext cx="1175657" cy="782273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D8CCFD-B6B0-4843-AE7D-E1495882BBA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Understanding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3ADB4-71B3-44E4-B000-A3E94B831DE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DDB1C-C41A-4038-903E-0B723F7AE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0" y="1831257"/>
            <a:ext cx="1886213" cy="1971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DBDC7-1852-4D25-B854-56F3DBA3D999}"/>
              </a:ext>
            </a:extLst>
          </p:cNvPr>
          <p:cNvSpPr txBox="1"/>
          <p:nvPr/>
        </p:nvSpPr>
        <p:spPr>
          <a:xfrm>
            <a:off x="764031" y="1191431"/>
            <a:ext cx="188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50F7D-2A98-4294-AB19-7E8D12C0EE09}"/>
              </a:ext>
            </a:extLst>
          </p:cNvPr>
          <p:cNvSpPr txBox="1"/>
          <p:nvPr/>
        </p:nvSpPr>
        <p:spPr>
          <a:xfrm>
            <a:off x="659886" y="3982093"/>
            <a:ext cx="200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+ Bounding Box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3653A-5F54-47E3-8D7F-426DA394B03E}"/>
              </a:ext>
            </a:extLst>
          </p:cNvPr>
          <p:cNvSpPr txBox="1"/>
          <p:nvPr/>
        </p:nvSpPr>
        <p:spPr>
          <a:xfrm>
            <a:off x="443663" y="4670528"/>
            <a:ext cx="2549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 + Localized</a:t>
            </a:r>
            <a:endParaRPr lang="en-IN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06D755-3D74-4F5E-9737-4B5381BC6C2E}"/>
              </a:ext>
            </a:extLst>
          </p:cNvPr>
          <p:cNvCxnSpPr/>
          <p:nvPr/>
        </p:nvCxnSpPr>
        <p:spPr>
          <a:xfrm>
            <a:off x="2993397" y="2817233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2B1900-5D00-4A71-B845-C732EE60657D}"/>
              </a:ext>
            </a:extLst>
          </p:cNvPr>
          <p:cNvSpPr txBox="1"/>
          <p:nvPr/>
        </p:nvSpPr>
        <p:spPr>
          <a:xfrm>
            <a:off x="8251538" y="3982093"/>
            <a:ext cx="157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F2B2C7F3-1232-4E52-B6A2-962372B1C9FA}"/>
              </a:ext>
            </a:extLst>
          </p:cNvPr>
          <p:cNvSpPr/>
          <p:nvPr/>
        </p:nvSpPr>
        <p:spPr>
          <a:xfrm rot="5400000">
            <a:off x="4378177" y="1835260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2FEE13-AA33-4AA3-9D03-76E1CF85F1E6}"/>
              </a:ext>
            </a:extLst>
          </p:cNvPr>
          <p:cNvCxnSpPr/>
          <p:nvPr/>
        </p:nvCxnSpPr>
        <p:spPr>
          <a:xfrm>
            <a:off x="6375748" y="2918564"/>
            <a:ext cx="1640910" cy="1432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89D0D1B-D76B-49E8-A83E-8078B5895123}"/>
              </a:ext>
            </a:extLst>
          </p:cNvPr>
          <p:cNvCxnSpPr/>
          <p:nvPr/>
        </p:nvCxnSpPr>
        <p:spPr>
          <a:xfrm flipV="1">
            <a:off x="6375748" y="1352811"/>
            <a:ext cx="1653436" cy="15708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37A46-AA72-4B7C-BB36-57166922D377}"/>
              </a:ext>
            </a:extLst>
          </p:cNvPr>
          <p:cNvSpPr/>
          <p:nvPr/>
        </p:nvSpPr>
        <p:spPr>
          <a:xfrm>
            <a:off x="8251538" y="998868"/>
            <a:ext cx="2733788" cy="838894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611B41-2230-4923-9F08-1CF8C84DA76D}"/>
              </a:ext>
            </a:extLst>
          </p:cNvPr>
          <p:cNvSpPr txBox="1"/>
          <p:nvPr/>
        </p:nvSpPr>
        <p:spPr>
          <a:xfrm>
            <a:off x="8251538" y="998868"/>
            <a:ext cx="2733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</a:rPr>
              <a:t>Bounding Box of single object</a:t>
            </a:r>
          </a:p>
        </p:txBody>
      </p:sp>
      <p:sp>
        <p:nvSpPr>
          <p:cNvPr id="30" name="Double Bracket 29">
            <a:extLst>
              <a:ext uri="{FF2B5EF4-FFF2-40B4-BE49-F238E27FC236}">
                <a16:creationId xmlns:a16="http://schemas.microsoft.com/office/drawing/2014/main" id="{160F8FFB-0AA2-4333-9581-C4BB2012C3D3}"/>
              </a:ext>
            </a:extLst>
          </p:cNvPr>
          <p:cNvSpPr/>
          <p:nvPr/>
        </p:nvSpPr>
        <p:spPr>
          <a:xfrm>
            <a:off x="11128387" y="858292"/>
            <a:ext cx="626301" cy="11200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sz="1200" dirty="0"/>
              <a:t>x</a:t>
            </a:r>
          </a:p>
          <a:p>
            <a:pPr algn="ctr"/>
            <a:r>
              <a:rPr lang="en-IN" dirty="0"/>
              <a:t>b</a:t>
            </a:r>
            <a:r>
              <a:rPr lang="en-IN" sz="1200" dirty="0"/>
              <a:t>y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h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51828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9" grpId="0"/>
      <p:bldP spid="10" grpId="0"/>
      <p:bldP spid="14" grpId="0"/>
      <p:bldP spid="19" grpId="0" animBg="1"/>
      <p:bldP spid="25" grpId="0" animBg="1"/>
      <p:bldP spid="27" grpId="0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AB73E9-435D-4F57-9A73-5E57B9CF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6" y="1152017"/>
            <a:ext cx="4885100" cy="3256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CA3A13-4C6C-4994-B033-7AC0C21F74BB}"/>
              </a:ext>
            </a:extLst>
          </p:cNvPr>
          <p:cNvSpPr txBox="1"/>
          <p:nvPr/>
        </p:nvSpPr>
        <p:spPr>
          <a:xfrm>
            <a:off x="2371664" y="782685"/>
            <a:ext cx="139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C52E1-9B3D-440E-B3F5-9F302728C44A}"/>
              </a:ext>
            </a:extLst>
          </p:cNvPr>
          <p:cNvSpPr txBox="1"/>
          <p:nvPr/>
        </p:nvSpPr>
        <p:spPr>
          <a:xfrm>
            <a:off x="902110" y="103113"/>
            <a:ext cx="1038778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problem: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 computational Cost – 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Corner Detection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04AB9-E954-4B23-A864-4D2AEA8EC8CE}"/>
              </a:ext>
            </a:extLst>
          </p:cNvPr>
          <p:cNvSpPr txBox="1"/>
          <p:nvPr/>
        </p:nvSpPr>
        <p:spPr>
          <a:xfrm>
            <a:off x="5772150" y="5463718"/>
            <a:ext cx="29736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Image Matched</a:t>
            </a:r>
            <a:endParaRPr lang="en-IN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67B9E-A39E-4E8A-A0A7-26223A24F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276" y="1152017"/>
            <a:ext cx="2133898" cy="32580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6E491B-8F97-4A31-B6F3-5469EACCFCFC}"/>
              </a:ext>
            </a:extLst>
          </p:cNvPr>
          <p:cNvSpPr/>
          <p:nvPr/>
        </p:nvSpPr>
        <p:spPr>
          <a:xfrm>
            <a:off x="2818014" y="1150692"/>
            <a:ext cx="2133898" cy="32567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487E7-9C17-486D-913D-824E5F0B8401}"/>
              </a:ext>
            </a:extLst>
          </p:cNvPr>
          <p:cNvSpPr/>
          <p:nvPr/>
        </p:nvSpPr>
        <p:spPr>
          <a:xfrm>
            <a:off x="3067237" y="1914525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217059-2C00-4CBA-9F73-40791D9CD0CF}"/>
              </a:ext>
            </a:extLst>
          </p:cNvPr>
          <p:cNvSpPr/>
          <p:nvPr/>
        </p:nvSpPr>
        <p:spPr>
          <a:xfrm>
            <a:off x="2503126" y="1874963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3DD2E3-5B36-4D04-9032-DB4B4AA942F4}"/>
              </a:ext>
            </a:extLst>
          </p:cNvPr>
          <p:cNvSpPr/>
          <p:nvPr/>
        </p:nvSpPr>
        <p:spPr>
          <a:xfrm>
            <a:off x="2906336" y="2187180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AE12A6-7CE7-4138-B1F1-85DFC3F8A8F9}"/>
              </a:ext>
            </a:extLst>
          </p:cNvPr>
          <p:cNvSpPr/>
          <p:nvPr/>
        </p:nvSpPr>
        <p:spPr>
          <a:xfrm>
            <a:off x="3780588" y="3429000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2630CA-F1AF-46E5-9212-27732FD7EB34}"/>
              </a:ext>
            </a:extLst>
          </p:cNvPr>
          <p:cNvSpPr/>
          <p:nvPr/>
        </p:nvSpPr>
        <p:spPr>
          <a:xfrm>
            <a:off x="3098510" y="3080402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0A86B-7D9C-4020-B71E-6CCEB990807F}"/>
              </a:ext>
            </a:extLst>
          </p:cNvPr>
          <p:cNvSpPr/>
          <p:nvPr/>
        </p:nvSpPr>
        <p:spPr>
          <a:xfrm>
            <a:off x="8144062" y="1914525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CB1F4-9CDF-4BC8-AC9B-8540A0BF3051}"/>
              </a:ext>
            </a:extLst>
          </p:cNvPr>
          <p:cNvSpPr/>
          <p:nvPr/>
        </p:nvSpPr>
        <p:spPr>
          <a:xfrm>
            <a:off x="7983161" y="2187180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691ABD-3AD7-4919-BF81-0DC77AAB7FCA}"/>
              </a:ext>
            </a:extLst>
          </p:cNvPr>
          <p:cNvSpPr/>
          <p:nvPr/>
        </p:nvSpPr>
        <p:spPr>
          <a:xfrm>
            <a:off x="8857413" y="3429000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7D316C-BC8C-4486-8FE7-890FD4B357B1}"/>
              </a:ext>
            </a:extLst>
          </p:cNvPr>
          <p:cNvSpPr/>
          <p:nvPr/>
        </p:nvSpPr>
        <p:spPr>
          <a:xfrm>
            <a:off x="8175335" y="3080402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C989A2-D446-4777-9A1F-B99FB707E034}"/>
              </a:ext>
            </a:extLst>
          </p:cNvPr>
          <p:cNvSpPr/>
          <p:nvPr/>
        </p:nvSpPr>
        <p:spPr>
          <a:xfrm>
            <a:off x="1893652" y="3429000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AB8C6E-7184-4EA6-8E23-DEA25DC4B560}"/>
              </a:ext>
            </a:extLst>
          </p:cNvPr>
          <p:cNvSpPr/>
          <p:nvPr/>
        </p:nvSpPr>
        <p:spPr>
          <a:xfrm>
            <a:off x="2468396" y="2779058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95518CC-CCB8-44E2-8889-0D614D3E229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3141650" y="1995760"/>
            <a:ext cx="5002412" cy="18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51F617-8476-4458-BA0C-11A1FDB11434}"/>
              </a:ext>
            </a:extLst>
          </p:cNvPr>
          <p:cNvCxnSpPr>
            <a:cxnSpLocks/>
          </p:cNvCxnSpPr>
          <p:nvPr/>
        </p:nvCxnSpPr>
        <p:spPr>
          <a:xfrm flipV="1">
            <a:off x="3014302" y="2264447"/>
            <a:ext cx="5002412" cy="18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2C71DC-94AE-4C1F-AE6C-65BA8639840C}"/>
              </a:ext>
            </a:extLst>
          </p:cNvPr>
          <p:cNvCxnSpPr>
            <a:cxnSpLocks/>
          </p:cNvCxnSpPr>
          <p:nvPr/>
        </p:nvCxnSpPr>
        <p:spPr>
          <a:xfrm flipV="1">
            <a:off x="3247635" y="3121088"/>
            <a:ext cx="5002412" cy="18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9DB2ED2-248F-4B08-B0E0-C249F3D496FB}"/>
              </a:ext>
            </a:extLst>
          </p:cNvPr>
          <p:cNvCxnSpPr>
            <a:cxnSpLocks/>
          </p:cNvCxnSpPr>
          <p:nvPr/>
        </p:nvCxnSpPr>
        <p:spPr>
          <a:xfrm flipV="1">
            <a:off x="3867150" y="3481870"/>
            <a:ext cx="5002412" cy="18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4DAB099-DA54-4F8D-98AA-30E604895FE3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79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9" grpId="0" animBg="1"/>
      <p:bldP spid="11" grpId="0" animBg="1"/>
      <p:bldP spid="25" grpId="0" animBg="1"/>
      <p:bldP spid="27" grpId="0" animBg="1"/>
      <p:bldP spid="29" grpId="0" animBg="1"/>
      <p:bldP spid="33" grpId="0" animBg="1"/>
      <p:bldP spid="37" grpId="0" animBg="1"/>
      <p:bldP spid="39" grpId="0" animBg="1"/>
      <p:bldP spid="41" grpId="0" animBg="1"/>
      <p:bldP spid="43" grpId="0" animBg="1"/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E2E41C-B813-422F-A0AD-F9A1C0B81656}"/>
              </a:ext>
            </a:extLst>
          </p:cNvPr>
          <p:cNvSpPr txBox="1"/>
          <p:nvPr/>
        </p:nvSpPr>
        <p:spPr>
          <a:xfrm>
            <a:off x="3517916" y="-51149"/>
            <a:ext cx="56578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Corner Detection: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F834D-E404-4733-81EA-6C9427A71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69" y="4485474"/>
            <a:ext cx="2305331" cy="2185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1ADCF-154E-4AE4-A5A4-E7E8D9E8C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77" y="922053"/>
            <a:ext cx="3277199" cy="128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DB8A91-3E44-40F9-A031-DD36CE5D0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77" y="2573876"/>
            <a:ext cx="3277198" cy="1267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F11F30-2FCC-42D8-8C56-CAFAC1E14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56" y="807753"/>
            <a:ext cx="2185148" cy="2185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85E56-5014-45F7-8C59-273998CA6F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2598"/>
          <a:stretch/>
        </p:blipFill>
        <p:spPr>
          <a:xfrm>
            <a:off x="7459556" y="3323600"/>
            <a:ext cx="2208069" cy="21851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F2EE8D-E876-49B0-90A7-AD4CE7831C20}"/>
              </a:ext>
            </a:extLst>
          </p:cNvPr>
          <p:cNvSpPr txBox="1"/>
          <p:nvPr/>
        </p:nvSpPr>
        <p:spPr>
          <a:xfrm>
            <a:off x="4391034" y="12821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E742C-75AA-434A-A950-462CF61E9690}"/>
              </a:ext>
            </a:extLst>
          </p:cNvPr>
          <p:cNvSpPr txBox="1"/>
          <p:nvPr/>
        </p:nvSpPr>
        <p:spPr>
          <a:xfrm>
            <a:off x="4391034" y="3008934"/>
            <a:ext cx="19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Corner detected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162E59-DA77-4BED-B857-0E26C2232028}"/>
              </a:ext>
            </a:extLst>
          </p:cNvPr>
          <p:cNvSpPr txBox="1"/>
          <p:nvPr/>
        </p:nvSpPr>
        <p:spPr>
          <a:xfrm>
            <a:off x="9667625" y="16705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D11658-FE17-4DA8-93C5-0393B8A5403E}"/>
              </a:ext>
            </a:extLst>
          </p:cNvPr>
          <p:cNvSpPr txBox="1"/>
          <p:nvPr/>
        </p:nvSpPr>
        <p:spPr>
          <a:xfrm>
            <a:off x="9604121" y="4300808"/>
            <a:ext cx="19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Corner detected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267110-FC06-4250-8B1B-6159357274E9}"/>
              </a:ext>
            </a:extLst>
          </p:cNvPr>
          <p:cNvSpPr txBox="1"/>
          <p:nvPr/>
        </p:nvSpPr>
        <p:spPr>
          <a:xfrm>
            <a:off x="3762384" y="5508748"/>
            <a:ext cx="19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Corner detected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D4C8AF-2E8E-49B2-9AB0-62EA09843EFA}"/>
              </a:ext>
            </a:extLst>
          </p:cNvPr>
          <p:cNvSpPr txBox="1"/>
          <p:nvPr/>
        </p:nvSpPr>
        <p:spPr>
          <a:xfrm>
            <a:off x="7210425" y="5972175"/>
            <a:ext cx="327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Harris Corner detection</a:t>
            </a:r>
            <a:endParaRPr lang="en-IN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FC2D4466-F262-4C50-BA10-7E9E018471C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5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  <p:bldP spid="22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FD6685-E787-402E-BE69-09A14AD5F025}"/>
              </a:ext>
            </a:extLst>
          </p:cNvPr>
          <p:cNvSpPr txBox="1"/>
          <p:nvPr/>
        </p:nvSpPr>
        <p:spPr>
          <a:xfrm>
            <a:off x="3517916" y="-51149"/>
            <a:ext cx="56578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Corner Detection: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Examples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4863F-2041-43F8-AFF5-FDDF9E99C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"/>
          <a:stretch/>
        </p:blipFill>
        <p:spPr>
          <a:xfrm>
            <a:off x="2373223" y="4082557"/>
            <a:ext cx="2270241" cy="1798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FE5C54-292F-45BD-BB76-64F8F889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46" y="1556562"/>
            <a:ext cx="2314172" cy="1754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39FDF6-2B42-41BD-B370-EDE1D37C6F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3"/>
          <a:stretch/>
        </p:blipFill>
        <p:spPr>
          <a:xfrm>
            <a:off x="2373223" y="1537510"/>
            <a:ext cx="2284692" cy="1754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882B3-E639-44B5-A906-87E41FF7F0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85"/>
          <a:stretch/>
        </p:blipFill>
        <p:spPr>
          <a:xfrm>
            <a:off x="6487630" y="4149242"/>
            <a:ext cx="2270241" cy="1746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84D90E-1141-4295-8D2A-5C44A9150197}"/>
              </a:ext>
            </a:extLst>
          </p:cNvPr>
          <p:cNvSpPr txBox="1"/>
          <p:nvPr/>
        </p:nvSpPr>
        <p:spPr>
          <a:xfrm>
            <a:off x="9365064" y="5526593"/>
            <a:ext cx="182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Corners Detected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B8A2E68B-2537-4BBC-854A-C26D5BAB19BC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4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8A2B3B-690C-4A47-A102-85796011AA7A}"/>
              </a:ext>
            </a:extLst>
          </p:cNvPr>
          <p:cNvSpPr txBox="1"/>
          <p:nvPr/>
        </p:nvSpPr>
        <p:spPr>
          <a:xfrm>
            <a:off x="3634153" y="0"/>
            <a:ext cx="4923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Problem with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Corner Detection</a:t>
            </a:r>
            <a:endParaRPr lang="en-IN" sz="2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9E9E2-45FB-493D-A387-7AC68FB13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999" y="1314736"/>
            <a:ext cx="1245562" cy="1209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9C8A1-4981-459F-8E0C-656CA721BBF5}"/>
              </a:ext>
            </a:extLst>
          </p:cNvPr>
          <p:cNvSpPr txBox="1"/>
          <p:nvPr/>
        </p:nvSpPr>
        <p:spPr>
          <a:xfrm>
            <a:off x="8011145" y="2633702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Cropped jar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DEA4A-A8D1-4829-B6CA-6297068FB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6" y="1152017"/>
            <a:ext cx="4885100" cy="32567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1F0BFE-B0C0-46DD-9CA1-DD6A129DBB2E}"/>
              </a:ext>
            </a:extLst>
          </p:cNvPr>
          <p:cNvSpPr/>
          <p:nvPr/>
        </p:nvSpPr>
        <p:spPr>
          <a:xfrm>
            <a:off x="2457450" y="2524125"/>
            <a:ext cx="778538" cy="79901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249E9D-41C1-465E-A72C-E815987348D4}"/>
              </a:ext>
            </a:extLst>
          </p:cNvPr>
          <p:cNvSpPr/>
          <p:nvPr/>
        </p:nvSpPr>
        <p:spPr>
          <a:xfrm>
            <a:off x="8912470" y="2076994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78C1E-80B2-48E0-AF05-D6529B11BF2C}"/>
              </a:ext>
            </a:extLst>
          </p:cNvPr>
          <p:cNvSpPr/>
          <p:nvPr/>
        </p:nvSpPr>
        <p:spPr>
          <a:xfrm>
            <a:off x="8188570" y="1643879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98AA1-C7F5-44ED-A705-98EF1D417E7D}"/>
              </a:ext>
            </a:extLst>
          </p:cNvPr>
          <p:cNvSpPr/>
          <p:nvPr/>
        </p:nvSpPr>
        <p:spPr>
          <a:xfrm>
            <a:off x="2457450" y="2524125"/>
            <a:ext cx="192174" cy="162470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6B84C3-2EA0-4EBE-8901-DC39D734C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7113">
            <a:off x="8254854" y="3950813"/>
            <a:ext cx="1240021" cy="12040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116A22-9E17-4823-980B-EAB537758EF8}"/>
              </a:ext>
            </a:extLst>
          </p:cNvPr>
          <p:cNvSpPr/>
          <p:nvPr/>
        </p:nvSpPr>
        <p:spPr>
          <a:xfrm rot="2777360">
            <a:off x="2520138" y="2556971"/>
            <a:ext cx="653162" cy="7521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12D78-DCBE-4E15-807F-FCB586B8CD94}"/>
              </a:ext>
            </a:extLst>
          </p:cNvPr>
          <p:cNvSpPr/>
          <p:nvPr/>
        </p:nvSpPr>
        <p:spPr>
          <a:xfrm rot="19520487">
            <a:off x="8242317" y="3953835"/>
            <a:ext cx="1251161" cy="12088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C61417-620C-40EC-9D75-1EAF375A51D3}"/>
              </a:ext>
            </a:extLst>
          </p:cNvPr>
          <p:cNvSpPr/>
          <p:nvPr/>
        </p:nvSpPr>
        <p:spPr>
          <a:xfrm>
            <a:off x="9200474" y="4518856"/>
            <a:ext cx="192174" cy="162470"/>
          </a:xfrm>
          <a:prstGeom prst="rect">
            <a:avLst/>
          </a:prstGeom>
          <a:solidFill>
            <a:srgbClr val="0070C0">
              <a:alpha val="38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07756-4BFA-42C5-86A2-EC8A5F7ABD0E}"/>
              </a:ext>
            </a:extLst>
          </p:cNvPr>
          <p:cNvSpPr/>
          <p:nvPr/>
        </p:nvSpPr>
        <p:spPr>
          <a:xfrm>
            <a:off x="8380744" y="4408750"/>
            <a:ext cx="192174" cy="162470"/>
          </a:xfrm>
          <a:prstGeom prst="rect">
            <a:avLst/>
          </a:prstGeom>
          <a:solidFill>
            <a:srgbClr val="0070C0">
              <a:alpha val="38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39D606-A0ED-442E-A6D3-E7C559D454EE}"/>
              </a:ext>
            </a:extLst>
          </p:cNvPr>
          <p:cNvSpPr txBox="1"/>
          <p:nvPr/>
        </p:nvSpPr>
        <p:spPr>
          <a:xfrm>
            <a:off x="868805" y="4982708"/>
            <a:ext cx="5912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Feature Extracted from rotated image is different but ideally it should be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Not Rotation Invariant.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17FB26-439C-4F52-AA53-FAAE507D41B9}"/>
              </a:ext>
            </a:extLst>
          </p:cNvPr>
          <p:cNvSpPr txBox="1"/>
          <p:nvPr/>
        </p:nvSpPr>
        <p:spPr>
          <a:xfrm>
            <a:off x="8050999" y="5530205"/>
            <a:ext cx="224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Cropped + Rotated jar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879F331C-9803-4F81-BBF8-7D9C2D4B3EBD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8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04844 0.00139 L 0.00235 0.03333 L 0.04753 0.03333 L 0.00144 0.06852 L 0.04753 0.07153 L 0.00066 0.09445 L 0.04753 0.09283 " pathEditMode="relative" rAng="0" ptsTypes="AAAA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5A91B4-ED05-4314-B2FA-FFEF1DF8B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5" y="826303"/>
            <a:ext cx="5667795" cy="37785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12F1D4-6B4B-4B0F-9E7F-955AFB340A2E}"/>
              </a:ext>
            </a:extLst>
          </p:cNvPr>
          <p:cNvSpPr txBox="1"/>
          <p:nvPr/>
        </p:nvSpPr>
        <p:spPr>
          <a:xfrm>
            <a:off x="3634153" y="0"/>
            <a:ext cx="4923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Problem with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Corner Detection</a:t>
            </a:r>
            <a:endParaRPr lang="en-IN" sz="2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4DBC36-E914-4FD3-9866-5AC94195CD1A}"/>
              </a:ext>
            </a:extLst>
          </p:cNvPr>
          <p:cNvSpPr/>
          <p:nvPr/>
        </p:nvSpPr>
        <p:spPr>
          <a:xfrm>
            <a:off x="9292559" y="1530351"/>
            <a:ext cx="342948" cy="23815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D37F4C-3580-4B66-9A74-0186A3D6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59" y="1530352"/>
            <a:ext cx="342948" cy="23815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8B8878-368C-4948-A019-5CACBFE28FC6}"/>
              </a:ext>
            </a:extLst>
          </p:cNvPr>
          <p:cNvSpPr/>
          <p:nvPr/>
        </p:nvSpPr>
        <p:spPr>
          <a:xfrm>
            <a:off x="4471025" y="3471358"/>
            <a:ext cx="342948" cy="23815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A4D835-A12C-4F16-BE19-DA8E4F5AF5BF}"/>
              </a:ext>
            </a:extLst>
          </p:cNvPr>
          <p:cNvCxnSpPr/>
          <p:nvPr/>
        </p:nvCxnSpPr>
        <p:spPr>
          <a:xfrm>
            <a:off x="9437237" y="1969478"/>
            <a:ext cx="0" cy="74609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20873C-52DD-4FCC-9DFE-C8437A6BBBE7}"/>
              </a:ext>
            </a:extLst>
          </p:cNvPr>
          <p:cNvSpPr txBox="1"/>
          <p:nvPr/>
        </p:nvSpPr>
        <p:spPr>
          <a:xfrm>
            <a:off x="9635507" y="2157857"/>
            <a:ext cx="171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Stretched Image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E720A931-E0D6-48D3-B4E2-B4FADFAC60DC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112F1D4-6B4B-4B0F-9E7F-955AFB340A2E}"/>
              </a:ext>
            </a:extLst>
          </p:cNvPr>
          <p:cNvSpPr txBox="1"/>
          <p:nvPr/>
        </p:nvSpPr>
        <p:spPr>
          <a:xfrm>
            <a:off x="3634153" y="0"/>
            <a:ext cx="4923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Problem with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Corner Detection</a:t>
            </a:r>
            <a:endParaRPr lang="en-IN" sz="2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1B4C9B-623B-4576-AB1C-681C2B6C5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512" y="2909747"/>
            <a:ext cx="1495449" cy="103850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4AFACF5-B250-4810-9E87-7909573A3A0A}"/>
              </a:ext>
            </a:extLst>
          </p:cNvPr>
          <p:cNvSpPr/>
          <p:nvPr/>
        </p:nvSpPr>
        <p:spPr>
          <a:xfrm>
            <a:off x="8689512" y="2909747"/>
            <a:ext cx="342948" cy="238159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1A8E1-6D4C-444C-A87C-E30F5D51F638}"/>
              </a:ext>
            </a:extLst>
          </p:cNvPr>
          <p:cNvSpPr txBox="1"/>
          <p:nvPr/>
        </p:nvSpPr>
        <p:spPr>
          <a:xfrm>
            <a:off x="668275" y="5345723"/>
            <a:ext cx="7512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Not able to detect Corner if corner is stretched way more than window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Not Scale Invariant.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B67F4C-5111-4C23-BB40-6A89E21CD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5" y="826303"/>
            <a:ext cx="5667795" cy="37785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124980-658D-4ADF-9D50-62E513E68100}"/>
              </a:ext>
            </a:extLst>
          </p:cNvPr>
          <p:cNvSpPr/>
          <p:nvPr/>
        </p:nvSpPr>
        <p:spPr>
          <a:xfrm>
            <a:off x="9292559" y="1530351"/>
            <a:ext cx="342948" cy="23815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6FBFE5-C1B9-4171-AB5B-9C0FEC71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59" y="1530352"/>
            <a:ext cx="342948" cy="2381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2D23899-AA94-4C86-B773-1DC956F50F25}"/>
              </a:ext>
            </a:extLst>
          </p:cNvPr>
          <p:cNvSpPr/>
          <p:nvPr/>
        </p:nvSpPr>
        <p:spPr>
          <a:xfrm>
            <a:off x="4471025" y="3471358"/>
            <a:ext cx="342948" cy="23815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5E4525-B763-4D8C-909D-A069DE3EE810}"/>
              </a:ext>
            </a:extLst>
          </p:cNvPr>
          <p:cNvCxnSpPr/>
          <p:nvPr/>
        </p:nvCxnSpPr>
        <p:spPr>
          <a:xfrm>
            <a:off x="9437237" y="1969478"/>
            <a:ext cx="0" cy="74609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938ABE-E1A7-4FD9-9B39-DAE1A12A40C5}"/>
              </a:ext>
            </a:extLst>
          </p:cNvPr>
          <p:cNvSpPr txBox="1"/>
          <p:nvPr/>
        </p:nvSpPr>
        <p:spPr>
          <a:xfrm>
            <a:off x="9635507" y="2157857"/>
            <a:ext cx="171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Stretched Image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BE7CFD-7E9B-4A2E-8DBA-979713BA97BF}"/>
              </a:ext>
            </a:extLst>
          </p:cNvPr>
          <p:cNvSpPr/>
          <p:nvPr/>
        </p:nvSpPr>
        <p:spPr>
          <a:xfrm>
            <a:off x="9265762" y="3182207"/>
            <a:ext cx="342948" cy="238159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59948-0A3A-4338-9D79-AB64B1A54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327" y="4604833"/>
            <a:ext cx="3715268" cy="181000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5A3AC-19F2-4787-800A-1297783F77F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9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0905 0.00139 L -2.91667E-6 0.04398 L 0.09128 0.04398 L 0.00078 0.07963 L 0.0905 0.08125 L 0.00235 0.11389 L 0.09232 0.11574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B64484D-DA3D-4E80-BBD0-E06025205C6D}"/>
              </a:ext>
            </a:extLst>
          </p:cNvPr>
          <p:cNvSpPr/>
          <p:nvPr/>
        </p:nvSpPr>
        <p:spPr>
          <a:xfrm>
            <a:off x="5602712" y="4505046"/>
            <a:ext cx="1646829" cy="117563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Mathematical Transformation</a:t>
            </a:r>
          </a:p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FFT 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C774B-EA4B-462A-99FA-361244943295}"/>
              </a:ext>
            </a:extLst>
          </p:cNvPr>
          <p:cNvSpPr txBox="1"/>
          <p:nvPr/>
        </p:nvSpPr>
        <p:spPr>
          <a:xfrm>
            <a:off x="2371410" y="0"/>
            <a:ext cx="74491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Overcome the problem of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Corner Detection -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SIFT</a:t>
            </a:r>
            <a:endParaRPr lang="en-IN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B396B-B8D3-429F-8681-5367E3A1C2B5}"/>
              </a:ext>
            </a:extLst>
          </p:cNvPr>
          <p:cNvSpPr txBox="1"/>
          <p:nvPr/>
        </p:nvSpPr>
        <p:spPr>
          <a:xfrm>
            <a:off x="674569" y="1500573"/>
            <a:ext cx="2190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Rotation variant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Scale Variant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2762B-974E-41BC-A3D4-027126C3A1ED}"/>
              </a:ext>
            </a:extLst>
          </p:cNvPr>
          <p:cNvSpPr txBox="1"/>
          <p:nvPr/>
        </p:nvSpPr>
        <p:spPr>
          <a:xfrm>
            <a:off x="605560" y="1014883"/>
            <a:ext cx="343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Problem with Corner Detection</a:t>
            </a:r>
            <a:endParaRPr lang="en-IN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A4FA60-4AD1-492B-86F4-3E302C6220D6}"/>
              </a:ext>
            </a:extLst>
          </p:cNvPr>
          <p:cNvCxnSpPr/>
          <p:nvPr/>
        </p:nvCxnSpPr>
        <p:spPr>
          <a:xfrm>
            <a:off x="4662435" y="1879042"/>
            <a:ext cx="22709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EE6511-0A5A-4468-BC0F-A8E1B40C5EC5}"/>
              </a:ext>
            </a:extLst>
          </p:cNvPr>
          <p:cNvSpPr txBox="1"/>
          <p:nvPr/>
        </p:nvSpPr>
        <p:spPr>
          <a:xfrm>
            <a:off x="7156937" y="1694376"/>
            <a:ext cx="4529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SIFT -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Scale Invariance Feature Transform</a:t>
            </a:r>
            <a:endParaRPr lang="en-IN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6AF80-FFFF-42A2-ABC3-0FD302BD769E}"/>
              </a:ext>
            </a:extLst>
          </p:cNvPr>
          <p:cNvSpPr txBox="1"/>
          <p:nvPr/>
        </p:nvSpPr>
        <p:spPr>
          <a:xfrm>
            <a:off x="8326313" y="2217656"/>
            <a:ext cx="2190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Rotation Invariant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Scale Invariant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D41123-D5BD-4F42-809D-404E49FBA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2" y="3875446"/>
            <a:ext cx="3612455" cy="23444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11F689-EF1E-44A3-BC98-CDB05B98E849}"/>
              </a:ext>
            </a:extLst>
          </p:cNvPr>
          <p:cNvSpPr txBox="1"/>
          <p:nvPr/>
        </p:nvSpPr>
        <p:spPr>
          <a:xfrm>
            <a:off x="8674617" y="4320380"/>
            <a:ext cx="2002133" cy="369332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CE80A-3493-40EF-A932-D60CEB0CA96F}"/>
              </a:ext>
            </a:extLst>
          </p:cNvPr>
          <p:cNvSpPr txBox="1"/>
          <p:nvPr/>
        </p:nvSpPr>
        <p:spPr>
          <a:xfrm>
            <a:off x="5472228" y="3826384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Feature Extraction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5DA0839F-01A6-4B59-B0A5-DF1A49D56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508725"/>
              </p:ext>
            </p:extLst>
          </p:nvPr>
        </p:nvGraphicFramePr>
        <p:xfrm>
          <a:off x="8297567" y="3609505"/>
          <a:ext cx="32428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85">
                  <a:extLst>
                    <a:ext uri="{9D8B030D-6E8A-4147-A177-3AD203B41FA5}">
                      <a16:colId xmlns:a16="http://schemas.microsoft.com/office/drawing/2014/main" val="3657641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80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1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18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37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72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325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6866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8CC5D62-3CF0-4A90-8B76-2F6963FF7438}"/>
              </a:ext>
            </a:extLst>
          </p:cNvPr>
          <p:cNvSpPr txBox="1"/>
          <p:nvPr/>
        </p:nvSpPr>
        <p:spPr>
          <a:xfrm>
            <a:off x="10289573" y="4863021"/>
            <a:ext cx="156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Feature Vector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3845B8AB-D66A-4CCC-8415-EEC684707CDD}"/>
              </a:ext>
            </a:extLst>
          </p:cNvPr>
          <p:cNvSpPr/>
          <p:nvPr/>
        </p:nvSpPr>
        <p:spPr>
          <a:xfrm>
            <a:off x="8931058" y="3717015"/>
            <a:ext cx="1177446" cy="2746415"/>
          </a:xfrm>
          <a:prstGeom prst="rightBrace">
            <a:avLst>
              <a:gd name="adj1" fmla="val 8333"/>
              <a:gd name="adj2" fmla="val 48683"/>
            </a:avLst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5B787D-5633-42E0-A4AC-C7B5DF6EB5CB}"/>
              </a:ext>
            </a:extLst>
          </p:cNvPr>
          <p:cNvCxnSpPr>
            <a:cxnSpLocks/>
          </p:cNvCxnSpPr>
          <p:nvPr/>
        </p:nvCxnSpPr>
        <p:spPr>
          <a:xfrm>
            <a:off x="4336764" y="5047687"/>
            <a:ext cx="961746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6C75B8-87F6-4426-BEDC-5F29377B0794}"/>
              </a:ext>
            </a:extLst>
          </p:cNvPr>
          <p:cNvCxnSpPr>
            <a:cxnSpLocks/>
          </p:cNvCxnSpPr>
          <p:nvPr/>
        </p:nvCxnSpPr>
        <p:spPr>
          <a:xfrm>
            <a:off x="7373967" y="5047687"/>
            <a:ext cx="7443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E4178A9-682C-4D5F-B35B-1C2DA4A12FD4}"/>
              </a:ext>
            </a:extLst>
          </p:cNvPr>
          <p:cNvSpPr/>
          <p:nvPr/>
        </p:nvSpPr>
        <p:spPr>
          <a:xfrm>
            <a:off x="5032707" y="3875446"/>
            <a:ext cx="2627658" cy="207545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9F564119-A67E-460D-8D96-156EB43BD39F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4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/>
      <p:bldP spid="13" grpId="0"/>
      <p:bldP spid="18" grpId="0" animBg="1"/>
      <p:bldP spid="20" grpId="0"/>
      <p:bldP spid="24" grpId="0"/>
      <p:bldP spid="25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0F7329-C697-4173-BB0E-F66A1C6AE95C}"/>
              </a:ext>
            </a:extLst>
          </p:cNvPr>
          <p:cNvSpPr txBox="1"/>
          <p:nvPr/>
        </p:nvSpPr>
        <p:spPr>
          <a:xfrm>
            <a:off x="5007801" y="0"/>
            <a:ext cx="217639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SIFT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Intuition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29052-B341-48CE-9A5A-3A9ABE5B3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33" y="1808651"/>
            <a:ext cx="3612455" cy="23444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C39D9C-6F60-4167-AAB4-24BA529DF906}"/>
              </a:ext>
            </a:extLst>
          </p:cNvPr>
          <p:cNvCxnSpPr>
            <a:cxnSpLocks/>
          </p:cNvCxnSpPr>
          <p:nvPr/>
        </p:nvCxnSpPr>
        <p:spPr>
          <a:xfrm>
            <a:off x="4850331" y="2980892"/>
            <a:ext cx="961746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4EE4741-92E2-4C45-9845-E39E3E8F08B4}"/>
              </a:ext>
            </a:extLst>
          </p:cNvPr>
          <p:cNvSpPr/>
          <p:nvPr/>
        </p:nvSpPr>
        <p:spPr>
          <a:xfrm>
            <a:off x="6008155" y="1165433"/>
            <a:ext cx="1507461" cy="363091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89A136-EC17-443C-B532-8A52072E3679}"/>
              </a:ext>
            </a:extLst>
          </p:cNvPr>
          <p:cNvSpPr/>
          <p:nvPr/>
        </p:nvSpPr>
        <p:spPr>
          <a:xfrm>
            <a:off x="2016690" y="2655518"/>
            <a:ext cx="350729" cy="513567"/>
          </a:xfrm>
          <a:prstGeom prst="rect">
            <a:avLst/>
          </a:prstGeom>
          <a:solidFill>
            <a:schemeClr val="accent1">
              <a:alpha val="2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7207D0-D0BF-4EE2-B345-66ACF542405E}"/>
              </a:ext>
            </a:extLst>
          </p:cNvPr>
          <p:cNvSpPr/>
          <p:nvPr/>
        </p:nvSpPr>
        <p:spPr>
          <a:xfrm>
            <a:off x="2467349" y="3429000"/>
            <a:ext cx="434421" cy="441542"/>
          </a:xfrm>
          <a:prstGeom prst="rect">
            <a:avLst/>
          </a:prstGeom>
          <a:solidFill>
            <a:schemeClr val="accent1">
              <a:alpha val="2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1DBB2E-505D-4A2D-9D9D-A2B2CDBF67E8}"/>
              </a:ext>
            </a:extLst>
          </p:cNvPr>
          <p:cNvSpPr/>
          <p:nvPr/>
        </p:nvSpPr>
        <p:spPr>
          <a:xfrm>
            <a:off x="1220867" y="2478435"/>
            <a:ext cx="697397" cy="354163"/>
          </a:xfrm>
          <a:prstGeom prst="rect">
            <a:avLst/>
          </a:prstGeom>
          <a:solidFill>
            <a:schemeClr val="accent1">
              <a:alpha val="2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90FC3C-A67E-4E21-B642-490C379D7410}"/>
              </a:ext>
            </a:extLst>
          </p:cNvPr>
          <p:cNvSpPr/>
          <p:nvPr/>
        </p:nvSpPr>
        <p:spPr>
          <a:xfrm>
            <a:off x="3261668" y="2478436"/>
            <a:ext cx="348699" cy="354163"/>
          </a:xfrm>
          <a:prstGeom prst="rect">
            <a:avLst/>
          </a:prstGeom>
          <a:solidFill>
            <a:schemeClr val="accent1">
              <a:alpha val="2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722FC-C4DF-49EC-835D-57BAFC3002C9}"/>
              </a:ext>
            </a:extLst>
          </p:cNvPr>
          <p:cNvSpPr/>
          <p:nvPr/>
        </p:nvSpPr>
        <p:spPr>
          <a:xfrm>
            <a:off x="2193069" y="1920576"/>
            <a:ext cx="434421" cy="441542"/>
          </a:xfrm>
          <a:prstGeom prst="rect">
            <a:avLst/>
          </a:prstGeom>
          <a:solidFill>
            <a:schemeClr val="accent1">
              <a:alpha val="2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AA36BE-1049-4F78-9A03-6501DDD4F951}"/>
              </a:ext>
            </a:extLst>
          </p:cNvPr>
          <p:cNvSpPr/>
          <p:nvPr/>
        </p:nvSpPr>
        <p:spPr>
          <a:xfrm>
            <a:off x="3436017" y="3082984"/>
            <a:ext cx="348699" cy="346016"/>
          </a:xfrm>
          <a:prstGeom prst="rect">
            <a:avLst/>
          </a:prstGeom>
          <a:solidFill>
            <a:schemeClr val="accent1">
              <a:alpha val="2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9C0F7B-11BA-4353-817F-1BD58D36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626" y="2013824"/>
            <a:ext cx="568101" cy="2840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E16305-693A-4173-B406-773A41674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397" y="1324270"/>
            <a:ext cx="391505" cy="4020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372A03-3C13-4D14-977D-C5D922A70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116" y="2489623"/>
            <a:ext cx="266737" cy="4001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911F21-54DC-4D05-B757-916E14F5D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01" y="3745883"/>
            <a:ext cx="362001" cy="3334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0C39FC3-213B-45E3-B9B0-4F43E54C7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3944" y="3188577"/>
            <a:ext cx="285790" cy="2667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38D299-E308-477D-B38E-B0896D5A8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71180">
            <a:off x="8276850" y="2105736"/>
            <a:ext cx="3444161" cy="1750312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B1532DB-3B11-4B53-9C7C-6B3180C74747}"/>
              </a:ext>
            </a:extLst>
          </p:cNvPr>
          <p:cNvSpPr/>
          <p:nvPr/>
        </p:nvSpPr>
        <p:spPr>
          <a:xfrm>
            <a:off x="10452680" y="3576458"/>
            <a:ext cx="332229" cy="294084"/>
          </a:xfrm>
          <a:prstGeom prst="rect">
            <a:avLst/>
          </a:prstGeom>
          <a:solidFill>
            <a:schemeClr val="accent1">
              <a:alpha val="2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336710-745B-4A7A-9E3C-EE2BD2A54AFB}"/>
              </a:ext>
            </a:extLst>
          </p:cNvPr>
          <p:cNvSpPr/>
          <p:nvPr/>
        </p:nvSpPr>
        <p:spPr>
          <a:xfrm>
            <a:off x="9032983" y="2341161"/>
            <a:ext cx="411642" cy="274547"/>
          </a:xfrm>
          <a:prstGeom prst="rect">
            <a:avLst/>
          </a:prstGeom>
          <a:solidFill>
            <a:schemeClr val="accent1">
              <a:alpha val="2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52939F-9961-40FA-B733-B337857FB2B7}"/>
              </a:ext>
            </a:extLst>
          </p:cNvPr>
          <p:cNvSpPr/>
          <p:nvPr/>
        </p:nvSpPr>
        <p:spPr>
          <a:xfrm>
            <a:off x="9444625" y="2700711"/>
            <a:ext cx="275572" cy="468374"/>
          </a:xfrm>
          <a:prstGeom prst="rect">
            <a:avLst/>
          </a:prstGeom>
          <a:solidFill>
            <a:schemeClr val="accent1">
              <a:alpha val="2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6BA23B-F29A-4068-950C-6108A7A71AEE}"/>
              </a:ext>
            </a:extLst>
          </p:cNvPr>
          <p:cNvSpPr/>
          <p:nvPr/>
        </p:nvSpPr>
        <p:spPr>
          <a:xfrm>
            <a:off x="10452680" y="2784985"/>
            <a:ext cx="275572" cy="391813"/>
          </a:xfrm>
          <a:prstGeom prst="rect">
            <a:avLst/>
          </a:prstGeom>
          <a:solidFill>
            <a:schemeClr val="accent1">
              <a:alpha val="2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C31180-62F3-4712-A081-9DCD9C6E4B81}"/>
              </a:ext>
            </a:extLst>
          </p:cNvPr>
          <p:cNvSpPr/>
          <p:nvPr/>
        </p:nvSpPr>
        <p:spPr>
          <a:xfrm>
            <a:off x="9720197" y="2054317"/>
            <a:ext cx="364638" cy="391813"/>
          </a:xfrm>
          <a:prstGeom prst="rect">
            <a:avLst/>
          </a:prstGeom>
          <a:solidFill>
            <a:schemeClr val="accent1">
              <a:alpha val="2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8991B6-DAC7-48D8-9A82-7308554D05A1}"/>
              </a:ext>
            </a:extLst>
          </p:cNvPr>
          <p:cNvSpPr txBox="1"/>
          <p:nvPr/>
        </p:nvSpPr>
        <p:spPr>
          <a:xfrm>
            <a:off x="6067464" y="4982970"/>
            <a:ext cx="14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SIFT Features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4B76B5-8D86-462D-A6F3-5B1BCACC9ED7}"/>
              </a:ext>
            </a:extLst>
          </p:cNvPr>
          <p:cNvSpPr txBox="1"/>
          <p:nvPr/>
        </p:nvSpPr>
        <p:spPr>
          <a:xfrm>
            <a:off x="1854842" y="434504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 Image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356A2C-1FE4-461F-A41B-97AF4165395B}"/>
              </a:ext>
            </a:extLst>
          </p:cNvPr>
          <p:cNvSpPr txBox="1"/>
          <p:nvPr/>
        </p:nvSpPr>
        <p:spPr>
          <a:xfrm>
            <a:off x="9024718" y="4198720"/>
            <a:ext cx="13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Query Image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3C4368EB-99DA-467F-A435-B7FCE735DAAA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223942" y="1726357"/>
            <a:ext cx="4446208" cy="450088"/>
          </a:xfrm>
          <a:prstGeom prst="curvedConnector2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D9823CB4-C6FD-498C-8323-A4395E6AB2B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1440376" y="2155850"/>
            <a:ext cx="4958250" cy="49748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E73181BF-75D0-4D4D-8CC9-F9BC35A03542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666413" y="3753560"/>
            <a:ext cx="3837488" cy="159034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95694AF2-CD18-471F-B391-7BD247EA6C1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22508" y="3149455"/>
            <a:ext cx="2911436" cy="1724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A3D64623-B254-4A6E-82DC-72B341827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8063" y="4278902"/>
            <a:ext cx="381053" cy="371527"/>
          </a:xfrm>
          <a:prstGeom prst="rect">
            <a:avLst/>
          </a:prstGeom>
        </p:spPr>
      </p:pic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32D82C8E-31C0-46DD-8BCB-8717DD55E3D9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166582" y="2689676"/>
            <a:ext cx="4350534" cy="33781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DDEF0EA1-2958-4A7A-AEF8-DA3E76A8813C}"/>
              </a:ext>
            </a:extLst>
          </p:cNvPr>
          <p:cNvCxnSpPr>
            <a:cxnSpLocks/>
            <a:stCxn id="15" idx="2"/>
            <a:endCxn id="69" idx="1"/>
          </p:cNvCxnSpPr>
          <p:nvPr/>
        </p:nvCxnSpPr>
        <p:spPr>
          <a:xfrm rot="16200000" flipH="1">
            <a:off x="4151007" y="2117609"/>
            <a:ext cx="1632067" cy="3062045"/>
          </a:xfrm>
          <a:prstGeom prst="curvedConnector2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B087C59F-41AC-46D2-A27E-C9B020C69C23}"/>
              </a:ext>
            </a:extLst>
          </p:cNvPr>
          <p:cNvCxnSpPr>
            <a:cxnSpLocks/>
            <a:stCxn id="42" idx="1"/>
            <a:endCxn id="25" idx="3"/>
          </p:cNvCxnSpPr>
          <p:nvPr/>
        </p:nvCxnSpPr>
        <p:spPr>
          <a:xfrm rot="10800000">
            <a:off x="6865903" y="1525314"/>
            <a:ext cx="2854295" cy="724910"/>
          </a:xfrm>
          <a:prstGeom prst="curvedConnector3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F3A7EF82-BE57-4B10-BCB4-6DC083AC43CC}"/>
              </a:ext>
            </a:extLst>
          </p:cNvPr>
          <p:cNvCxnSpPr>
            <a:cxnSpLocks/>
            <a:stCxn id="36" idx="1"/>
            <a:endCxn id="24" idx="3"/>
          </p:cNvCxnSpPr>
          <p:nvPr/>
        </p:nvCxnSpPr>
        <p:spPr>
          <a:xfrm rot="10800000">
            <a:off x="6966727" y="2155851"/>
            <a:ext cx="2066256" cy="322585"/>
          </a:xfrm>
          <a:prstGeom prst="curvedConnector3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0924CEC7-F646-42EB-802D-86BADF73B202}"/>
              </a:ext>
            </a:extLst>
          </p:cNvPr>
          <p:cNvCxnSpPr>
            <a:cxnSpLocks/>
            <a:stCxn id="38" idx="1"/>
            <a:endCxn id="26" idx="3"/>
          </p:cNvCxnSpPr>
          <p:nvPr/>
        </p:nvCxnSpPr>
        <p:spPr>
          <a:xfrm rot="10800000">
            <a:off x="6783853" y="2689676"/>
            <a:ext cx="2660772" cy="245222"/>
          </a:xfrm>
          <a:prstGeom prst="curvedConnector3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51093F6C-3F9B-40C4-83CD-384A10EDE3F3}"/>
              </a:ext>
            </a:extLst>
          </p:cNvPr>
          <p:cNvCxnSpPr>
            <a:cxnSpLocks/>
            <a:stCxn id="34" idx="1"/>
            <a:endCxn id="28" idx="3"/>
          </p:cNvCxnSpPr>
          <p:nvPr/>
        </p:nvCxnSpPr>
        <p:spPr>
          <a:xfrm rot="10800000">
            <a:off x="6819734" y="3321946"/>
            <a:ext cx="3632946" cy="401554"/>
          </a:xfrm>
          <a:prstGeom prst="curvedConnector3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030EF4B7-C9F2-49AF-BCB8-F395B53E5ABD}"/>
              </a:ext>
            </a:extLst>
          </p:cNvPr>
          <p:cNvCxnSpPr>
            <a:cxnSpLocks/>
            <a:endCxn id="69" idx="3"/>
          </p:cNvCxnSpPr>
          <p:nvPr/>
        </p:nvCxnSpPr>
        <p:spPr>
          <a:xfrm rot="10800000" flipV="1">
            <a:off x="6879116" y="3041012"/>
            <a:ext cx="3536560" cy="1423654"/>
          </a:xfrm>
          <a:prstGeom prst="curvedConnector3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EF943E2-9A2C-4CC7-A4F3-B1D218AA8DE7}"/>
              </a:ext>
            </a:extLst>
          </p:cNvPr>
          <p:cNvSpPr txBox="1"/>
          <p:nvPr/>
        </p:nvSpPr>
        <p:spPr>
          <a:xfrm>
            <a:off x="5386192" y="6025019"/>
            <a:ext cx="164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Image Matched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7" name="Footer Placeholder 5">
            <a:extLst>
              <a:ext uri="{FF2B5EF4-FFF2-40B4-BE49-F238E27FC236}">
                <a16:creationId xmlns:a16="http://schemas.microsoft.com/office/drawing/2014/main" id="{640E8AF3-A6A8-46D8-AFC2-6FB3200F6D9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50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3" grpId="0"/>
      <p:bldP spid="45" grpId="0"/>
      <p:bldP spid="1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748106-E726-45FA-BD12-4E68FA53DAB5}"/>
              </a:ext>
            </a:extLst>
          </p:cNvPr>
          <p:cNvSpPr txBox="1"/>
          <p:nvPr/>
        </p:nvSpPr>
        <p:spPr>
          <a:xfrm>
            <a:off x="5007801" y="0"/>
            <a:ext cx="217639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SIFT -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Examples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876E5-26D7-4E00-9ED7-B2F905400D4D}"/>
              </a:ext>
            </a:extLst>
          </p:cNvPr>
          <p:cNvSpPr txBox="1"/>
          <p:nvPr/>
        </p:nvSpPr>
        <p:spPr>
          <a:xfrm>
            <a:off x="3049043" y="6627168"/>
            <a:ext cx="60939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https://www.slideshare.net/kislayabhi/sift-41469195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46E54A-E693-405D-BDB5-3253F777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477054"/>
            <a:ext cx="11912252" cy="6006802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03B7FD6-187C-45D9-8A52-41780A19C72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121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7DB36A-E432-4A68-A0F5-ABED7CB7B87C}"/>
              </a:ext>
            </a:extLst>
          </p:cNvPr>
          <p:cNvSpPr txBox="1"/>
          <p:nvPr/>
        </p:nvSpPr>
        <p:spPr>
          <a:xfrm>
            <a:off x="3049043" y="6627168"/>
            <a:ext cx="60939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https://www.slideshare.net/kislayabhi/sift-41469195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B9077-6C4B-46CF-960D-C7115E83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071"/>
            <a:ext cx="12192000" cy="4989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CE847-3DAE-45E8-8057-82435641F71D}"/>
              </a:ext>
            </a:extLst>
          </p:cNvPr>
          <p:cNvSpPr txBox="1"/>
          <p:nvPr/>
        </p:nvSpPr>
        <p:spPr>
          <a:xfrm>
            <a:off x="5007801" y="0"/>
            <a:ext cx="217639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SIFT -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Examples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D40A4-C8E5-4B14-A363-FFAC233EDCD9}"/>
              </a:ext>
            </a:extLst>
          </p:cNvPr>
          <p:cNvSpPr txBox="1"/>
          <p:nvPr/>
        </p:nvSpPr>
        <p:spPr>
          <a:xfrm>
            <a:off x="5386192" y="6025019"/>
            <a:ext cx="164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Image Matched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A7075C1-DA72-4046-97BD-51C42758D030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13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467BCC-AEC6-4319-ABF5-A1E0F5631D0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Understanding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D1F33-C5AD-4B9C-9B4C-2F35F8F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35" y="2018268"/>
            <a:ext cx="2391109" cy="1552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D2CFC-68EC-4427-8C27-683B7C185A67}"/>
              </a:ext>
            </a:extLst>
          </p:cNvPr>
          <p:cNvSpPr txBox="1"/>
          <p:nvPr/>
        </p:nvSpPr>
        <p:spPr>
          <a:xfrm>
            <a:off x="1221557" y="1310383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Detection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D17DA-E3DD-47B6-B411-818B0660FAB2}"/>
              </a:ext>
            </a:extLst>
          </p:cNvPr>
          <p:cNvSpPr txBox="1"/>
          <p:nvPr/>
        </p:nvSpPr>
        <p:spPr>
          <a:xfrm>
            <a:off x="725465" y="3976842"/>
            <a:ext cx="28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Cat and Dog + Bounding Box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62F22-3B98-4FC5-BF80-528B2DFE7069}"/>
              </a:ext>
            </a:extLst>
          </p:cNvPr>
          <p:cNvSpPr txBox="1"/>
          <p:nvPr/>
        </p:nvSpPr>
        <p:spPr>
          <a:xfrm>
            <a:off x="725465" y="4626339"/>
            <a:ext cx="2549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Multiple Objects + Localize all objects</a:t>
            </a:r>
            <a:endParaRPr lang="en-IN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772532-24B6-442C-8C7E-8BB74E2BE533}"/>
              </a:ext>
            </a:extLst>
          </p:cNvPr>
          <p:cNvSpPr/>
          <p:nvPr/>
        </p:nvSpPr>
        <p:spPr>
          <a:xfrm>
            <a:off x="8251538" y="3925473"/>
            <a:ext cx="1869492" cy="838893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A48FE2-AB90-48A5-B652-CE59193B1BA8}"/>
              </a:ext>
            </a:extLst>
          </p:cNvPr>
          <p:cNvCxnSpPr>
            <a:cxnSpLocks/>
          </p:cNvCxnSpPr>
          <p:nvPr/>
        </p:nvCxnSpPr>
        <p:spPr>
          <a:xfrm>
            <a:off x="3564512" y="2817233"/>
            <a:ext cx="534204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A0E4EA-9191-492C-8B4F-0674CF02D6D7}"/>
              </a:ext>
            </a:extLst>
          </p:cNvPr>
          <p:cNvSpPr txBox="1"/>
          <p:nvPr/>
        </p:nvSpPr>
        <p:spPr>
          <a:xfrm>
            <a:off x="8251538" y="3976842"/>
            <a:ext cx="1869492" cy="71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Multi Classes</a:t>
            </a:r>
            <a:endParaRPr lang="en-IN" dirty="0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45920509-AD74-4F71-89FE-CE45FD6A2D3B}"/>
              </a:ext>
            </a:extLst>
          </p:cNvPr>
          <p:cNvSpPr/>
          <p:nvPr/>
        </p:nvSpPr>
        <p:spPr>
          <a:xfrm rot="5400000">
            <a:off x="4378177" y="1835260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B0F1D4-F343-4711-8DA7-0504A4F44134}"/>
              </a:ext>
            </a:extLst>
          </p:cNvPr>
          <p:cNvCxnSpPr>
            <a:cxnSpLocks/>
          </p:cNvCxnSpPr>
          <p:nvPr/>
        </p:nvCxnSpPr>
        <p:spPr>
          <a:xfrm>
            <a:off x="6375748" y="2918564"/>
            <a:ext cx="1640910" cy="1432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26C5B56-3D55-4C34-B3D8-7CA96A3330F9}"/>
              </a:ext>
            </a:extLst>
          </p:cNvPr>
          <p:cNvCxnSpPr>
            <a:cxnSpLocks/>
          </p:cNvCxnSpPr>
          <p:nvPr/>
        </p:nvCxnSpPr>
        <p:spPr>
          <a:xfrm flipV="1">
            <a:off x="6375748" y="1352811"/>
            <a:ext cx="1653436" cy="15708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3951A-A1C6-46DC-B35F-E6F8229221BE}"/>
              </a:ext>
            </a:extLst>
          </p:cNvPr>
          <p:cNvSpPr/>
          <p:nvPr/>
        </p:nvSpPr>
        <p:spPr>
          <a:xfrm>
            <a:off x="8251538" y="998868"/>
            <a:ext cx="2733788" cy="838894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70737-E181-4B20-AD41-6AAC5C9F1865}"/>
              </a:ext>
            </a:extLst>
          </p:cNvPr>
          <p:cNvSpPr txBox="1"/>
          <p:nvPr/>
        </p:nvSpPr>
        <p:spPr>
          <a:xfrm>
            <a:off x="8251538" y="998868"/>
            <a:ext cx="2733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</a:rPr>
              <a:t>Bounding Box of multiple objects</a:t>
            </a:r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A8EEDFD2-B130-45DB-930F-042FF8940B64}"/>
              </a:ext>
            </a:extLst>
          </p:cNvPr>
          <p:cNvSpPr/>
          <p:nvPr/>
        </p:nvSpPr>
        <p:spPr>
          <a:xfrm>
            <a:off x="11128387" y="858292"/>
            <a:ext cx="626301" cy="11200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sz="1200" dirty="0"/>
              <a:t>x</a:t>
            </a:r>
          </a:p>
          <a:p>
            <a:pPr algn="ctr"/>
            <a:r>
              <a:rPr lang="en-IN" dirty="0"/>
              <a:t>b</a:t>
            </a:r>
            <a:r>
              <a:rPr lang="en-IN" sz="1200" dirty="0"/>
              <a:t>y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h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F4F204-70CD-43DB-9415-8F4256EE2B26}"/>
              </a:ext>
            </a:extLst>
          </p:cNvPr>
          <p:cNvSpPr txBox="1"/>
          <p:nvPr/>
        </p:nvSpPr>
        <p:spPr>
          <a:xfrm>
            <a:off x="8251539" y="4835573"/>
            <a:ext cx="1869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Cat and Dog </a:t>
            </a:r>
            <a:endParaRPr lang="en-IN" dirty="0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9E579119-40BD-46FA-94F3-6817F204185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44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4" grpId="0"/>
      <p:bldP spid="15" grpId="0" animBg="1"/>
      <p:bldP spid="18" grpId="0" animBg="1"/>
      <p:bldP spid="19" grpId="0"/>
      <p:bldP spid="20" grpId="0" animBg="1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98970C-C84E-46D2-884D-A489D5B5C7BE}"/>
              </a:ext>
            </a:extLst>
          </p:cNvPr>
          <p:cNvSpPr txBox="1"/>
          <p:nvPr/>
        </p:nvSpPr>
        <p:spPr>
          <a:xfrm>
            <a:off x="5007801" y="0"/>
            <a:ext cx="217639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SIFT -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Examples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17B122-FB2E-4B87-9FC8-93281ED9A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92" y="1231663"/>
            <a:ext cx="6400800" cy="3499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39332D-1762-4030-B691-2762252A24BA}"/>
              </a:ext>
            </a:extLst>
          </p:cNvPr>
          <p:cNvSpPr txBox="1"/>
          <p:nvPr/>
        </p:nvSpPr>
        <p:spPr>
          <a:xfrm>
            <a:off x="2203013" y="6627168"/>
            <a:ext cx="77859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https://docs.opencv.org/3.0-beta/doc/py_tutorials/py_feature2d/py_feature_homography/py_feature_homography.html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CBBAF-6983-4F55-BC47-64D956481528}"/>
              </a:ext>
            </a:extLst>
          </p:cNvPr>
          <p:cNvSpPr txBox="1"/>
          <p:nvPr/>
        </p:nvSpPr>
        <p:spPr>
          <a:xfrm>
            <a:off x="1478068" y="3422757"/>
            <a:ext cx="21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 image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2FAC28-8CB7-47DB-8F8B-4680137883B8}"/>
              </a:ext>
            </a:extLst>
          </p:cNvPr>
          <p:cNvSpPr txBox="1"/>
          <p:nvPr/>
        </p:nvSpPr>
        <p:spPr>
          <a:xfrm>
            <a:off x="4962391" y="4901077"/>
            <a:ext cx="21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Query image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E62E3-3ED9-4C0B-87C0-A5A06D260FC1}"/>
              </a:ext>
            </a:extLst>
          </p:cNvPr>
          <p:cNvSpPr txBox="1"/>
          <p:nvPr/>
        </p:nvSpPr>
        <p:spPr>
          <a:xfrm>
            <a:off x="5386192" y="6025019"/>
            <a:ext cx="164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Image Matched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FC6ADAF9-3C04-4739-83FE-1F8CA23B4DC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462D3A-461B-42DC-BF58-025E546C99A1}"/>
              </a:ext>
            </a:extLst>
          </p:cNvPr>
          <p:cNvSpPr txBox="1"/>
          <p:nvPr/>
        </p:nvSpPr>
        <p:spPr>
          <a:xfrm>
            <a:off x="8479064" y="2029216"/>
            <a:ext cx="26670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Scale Invariant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Rotation Invariant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Brightness Invariant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Contrast Invariant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330A9-93FF-4651-A9D3-3420963A4A8D}"/>
              </a:ext>
            </a:extLst>
          </p:cNvPr>
          <p:cNvSpPr txBox="1"/>
          <p:nvPr/>
        </p:nvSpPr>
        <p:spPr>
          <a:xfrm>
            <a:off x="8464462" y="1481920"/>
            <a:ext cx="30490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SIFT Advantage</a:t>
            </a:r>
            <a:endParaRPr lang="en-IN" sz="2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43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E1B1-940C-4E1D-B990-8EE9EAAE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82" y="1"/>
            <a:ext cx="10515600" cy="108756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Does that mean?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CFA6F-5B5D-4B92-9BC9-05049322E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86" y="1087569"/>
            <a:ext cx="3718154" cy="2478770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9B60DC80-2F50-42DD-97B3-C3D53D8BE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45332"/>
              </p:ext>
            </p:extLst>
          </p:nvPr>
        </p:nvGraphicFramePr>
        <p:xfrm>
          <a:off x="6265088" y="1087569"/>
          <a:ext cx="3718150" cy="247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815">
                  <a:extLst>
                    <a:ext uri="{9D8B030D-6E8A-4147-A177-3AD203B41FA5}">
                      <a16:colId xmlns:a16="http://schemas.microsoft.com/office/drawing/2014/main" val="3111502398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551292466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752294508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72034951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2123854152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2040580795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1142263242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2318722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510669898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645627512"/>
                    </a:ext>
                  </a:extLst>
                </a:gridCol>
              </a:tblGrid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226522537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18748574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20516936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011876477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008685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38258395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48642419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34766907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45414824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635476881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05A0FAC5-6586-4FCA-99E3-DEFED15F8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86" y="3930977"/>
            <a:ext cx="3718150" cy="2478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B1E636E-CEA0-4CC6-98BB-0333EFBF60D6}"/>
              </a:ext>
            </a:extLst>
          </p:cNvPr>
          <p:cNvSpPr/>
          <p:nvPr/>
        </p:nvSpPr>
        <p:spPr>
          <a:xfrm>
            <a:off x="6265088" y="3930977"/>
            <a:ext cx="3718154" cy="2478770"/>
          </a:xfrm>
          <a:prstGeom prst="rect">
            <a:avLst/>
          </a:prstGeom>
          <a:solidFill>
            <a:schemeClr val="accent5">
              <a:lumMod val="40000"/>
              <a:lumOff val="60000"/>
              <a:alpha val="18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Yes, these types of features are also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Details in the later slides.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90284E-F3B0-4444-9EE6-AA02EFF84590}"/>
              </a:ext>
            </a:extLst>
          </p:cNvPr>
          <p:cNvSpPr txBox="1"/>
          <p:nvPr/>
        </p:nvSpPr>
        <p:spPr>
          <a:xfrm>
            <a:off x="10092871" y="1803794"/>
            <a:ext cx="206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Dense Sampling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942A94-16CA-4A63-A8DD-F45C3DF8BAF3}"/>
              </a:ext>
            </a:extLst>
          </p:cNvPr>
          <p:cNvSpPr txBox="1"/>
          <p:nvPr/>
        </p:nvSpPr>
        <p:spPr>
          <a:xfrm>
            <a:off x="0" y="5170362"/>
            <a:ext cx="206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Edge Detection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4AAC8-EC73-48A5-9FD7-8D22DD1A80BC}"/>
              </a:ext>
            </a:extLst>
          </p:cNvPr>
          <p:cNvSpPr txBox="1"/>
          <p:nvPr/>
        </p:nvSpPr>
        <p:spPr>
          <a:xfrm>
            <a:off x="75131" y="1803794"/>
            <a:ext cx="206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Original Image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315E6E80-2A15-4410-80DF-4E13BDC4D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24246"/>
              </p:ext>
            </p:extLst>
          </p:nvPr>
        </p:nvGraphicFramePr>
        <p:xfrm>
          <a:off x="1962386" y="1087569"/>
          <a:ext cx="3718150" cy="247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815">
                  <a:extLst>
                    <a:ext uri="{9D8B030D-6E8A-4147-A177-3AD203B41FA5}">
                      <a16:colId xmlns:a16="http://schemas.microsoft.com/office/drawing/2014/main" val="3111502398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551292466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752294508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72034951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2123854152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2040580795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1142263242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2318722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510669898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645627512"/>
                    </a:ext>
                  </a:extLst>
                </a:gridCol>
              </a:tblGrid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522537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748574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516936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76477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8685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258395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642419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766907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414824"/>
                  </a:ext>
                </a:extLst>
              </a:tr>
              <a:tr h="247877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476881"/>
                  </a:ext>
                </a:extLst>
              </a:tr>
            </a:tbl>
          </a:graphicData>
        </a:graphic>
      </p:graphicFrame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A6697C6-F5DA-4709-A348-4618BCB3F98A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7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/>
      <p:bldP spid="23" grpId="0"/>
      <p:bldP spid="2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D1E1EE-479E-4452-95C2-78480E252002}"/>
              </a:ext>
            </a:extLst>
          </p:cNvPr>
          <p:cNvSpPr/>
          <p:nvPr/>
        </p:nvSpPr>
        <p:spPr>
          <a:xfrm>
            <a:off x="5903337" y="2701298"/>
            <a:ext cx="1646829" cy="117563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Mathematical Transformation</a:t>
            </a:r>
          </a:p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FFT 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EA0DB-9350-474B-86A0-C7839F90D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7" y="2071698"/>
            <a:ext cx="3612455" cy="2344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E32F73-AC12-4EA8-9BE9-5D89C4F76822}"/>
              </a:ext>
            </a:extLst>
          </p:cNvPr>
          <p:cNvSpPr txBox="1"/>
          <p:nvPr/>
        </p:nvSpPr>
        <p:spPr>
          <a:xfrm>
            <a:off x="5772853" y="2022636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Feature Extraction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267E46-1FBF-4A8E-9956-D583AD07F0F1}"/>
              </a:ext>
            </a:extLst>
          </p:cNvPr>
          <p:cNvCxnSpPr>
            <a:cxnSpLocks/>
          </p:cNvCxnSpPr>
          <p:nvPr/>
        </p:nvCxnSpPr>
        <p:spPr>
          <a:xfrm>
            <a:off x="4637389" y="3243939"/>
            <a:ext cx="961746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7236BB-A121-4B6D-8A25-9E7B46C8C9E6}"/>
              </a:ext>
            </a:extLst>
          </p:cNvPr>
          <p:cNvCxnSpPr>
            <a:cxnSpLocks/>
          </p:cNvCxnSpPr>
          <p:nvPr/>
        </p:nvCxnSpPr>
        <p:spPr>
          <a:xfrm>
            <a:off x="7674592" y="3243939"/>
            <a:ext cx="7443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8D0EC-C2E7-4EE8-B8EB-84DC3F4908DE}"/>
              </a:ext>
            </a:extLst>
          </p:cNvPr>
          <p:cNvSpPr/>
          <p:nvPr/>
        </p:nvSpPr>
        <p:spPr>
          <a:xfrm>
            <a:off x="5333332" y="2071698"/>
            <a:ext cx="2627658" cy="207545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CBFC7-EA87-4E28-A4B2-B079D3A65D0C}"/>
              </a:ext>
            </a:extLst>
          </p:cNvPr>
          <p:cNvSpPr txBox="1"/>
          <p:nvPr/>
        </p:nvSpPr>
        <p:spPr>
          <a:xfrm>
            <a:off x="8931057" y="2990590"/>
            <a:ext cx="3260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How does these features got extracted ?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7E5D6-25DA-48D4-A256-66C32DB27DF9}"/>
              </a:ext>
            </a:extLst>
          </p:cNvPr>
          <p:cNvSpPr txBox="1"/>
          <p:nvPr/>
        </p:nvSpPr>
        <p:spPr>
          <a:xfrm>
            <a:off x="4244919" y="-12526"/>
            <a:ext cx="37604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SIFT –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Feature Extraction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2A4E62-118A-4BE2-A555-5A6C317326FC}"/>
              </a:ext>
            </a:extLst>
          </p:cNvPr>
          <p:cNvSpPr txBox="1"/>
          <p:nvPr/>
        </p:nvSpPr>
        <p:spPr>
          <a:xfrm>
            <a:off x="2205368" y="6488668"/>
            <a:ext cx="895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will not see exact SIFT algorithm, rather a small aspect of SIFT algorithm that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1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 animBg="1"/>
      <p:bldP spid="12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B67E5D6-25DA-48D4-A256-66C32DB27DF9}"/>
              </a:ext>
            </a:extLst>
          </p:cNvPr>
          <p:cNvSpPr txBox="1"/>
          <p:nvPr/>
        </p:nvSpPr>
        <p:spPr>
          <a:xfrm>
            <a:off x="2341714" y="0"/>
            <a:ext cx="750857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 -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Histogram of Oriented Gradients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Intuition</a:t>
            </a:r>
            <a:endParaRPr lang="en-IN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3CC226-B3B7-463E-837A-6F3F1C527CF6}"/>
              </a:ext>
            </a:extLst>
          </p:cNvPr>
          <p:cNvSpPr/>
          <p:nvPr/>
        </p:nvSpPr>
        <p:spPr>
          <a:xfrm>
            <a:off x="2095500" y="2066925"/>
            <a:ext cx="7105650" cy="291465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F0AC7-0E6F-45CF-ABF3-6F70876D789B}"/>
              </a:ext>
            </a:extLst>
          </p:cNvPr>
          <p:cNvSpPr/>
          <p:nvPr/>
        </p:nvSpPr>
        <p:spPr>
          <a:xfrm>
            <a:off x="5695950" y="2078391"/>
            <a:ext cx="3505200" cy="2914650"/>
          </a:xfrm>
          <a:prstGeom prst="rect">
            <a:avLst/>
          </a:prstGeom>
          <a:solidFill>
            <a:schemeClr val="tx1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6E0BE82-B98C-4D72-859B-D123BB7F59E8}"/>
              </a:ext>
            </a:extLst>
          </p:cNvPr>
          <p:cNvSpPr/>
          <p:nvPr/>
        </p:nvSpPr>
        <p:spPr>
          <a:xfrm rot="16200000">
            <a:off x="7134225" y="2937582"/>
            <a:ext cx="2914650" cy="1219200"/>
          </a:xfrm>
          <a:prstGeom prst="triangle">
            <a:avLst>
              <a:gd name="adj" fmla="val 47959"/>
            </a:avLst>
          </a:prstGeom>
          <a:gradFill>
            <a:gsLst>
              <a:gs pos="0">
                <a:schemeClr val="tx2">
                  <a:lumMod val="90000"/>
                </a:schemeClr>
              </a:gs>
              <a:gs pos="23000">
                <a:schemeClr val="tx1">
                  <a:lumMod val="95000"/>
                </a:schemeClr>
              </a:gs>
              <a:gs pos="78000">
                <a:schemeClr val="tx1">
                  <a:lumMod val="75000"/>
                </a:schemeClr>
              </a:gs>
              <a:gs pos="48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1265B7-BC60-42A7-B70A-14148AB26509}"/>
              </a:ext>
            </a:extLst>
          </p:cNvPr>
          <p:cNvSpPr/>
          <p:nvPr/>
        </p:nvSpPr>
        <p:spPr>
          <a:xfrm>
            <a:off x="4437658" y="2890637"/>
            <a:ext cx="2516584" cy="1171975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30733-E76C-4DA6-AD4C-B48E4D039B75}"/>
              </a:ext>
            </a:extLst>
          </p:cNvPr>
          <p:cNvSpPr txBox="1"/>
          <p:nvPr/>
        </p:nvSpPr>
        <p:spPr>
          <a:xfrm>
            <a:off x="4054539" y="962025"/>
            <a:ext cx="3282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Magnitude of change in contrast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 of change in contrast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E5961F-3196-4B2C-9DAC-3B8D8BA6FD6D}"/>
              </a:ext>
            </a:extLst>
          </p:cNvPr>
          <p:cNvSpPr/>
          <p:nvPr/>
        </p:nvSpPr>
        <p:spPr>
          <a:xfrm>
            <a:off x="4614764" y="2574371"/>
            <a:ext cx="696317" cy="6096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600A-E3BF-4672-82BB-FEBCEA6E49DE}"/>
              </a:ext>
            </a:extLst>
          </p:cNvPr>
          <p:cNvSpPr txBox="1"/>
          <p:nvPr/>
        </p:nvSpPr>
        <p:spPr>
          <a:xfrm>
            <a:off x="2127846" y="2104706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5CEE3-A0F6-4EBB-B857-12B885E0778C}"/>
              </a:ext>
            </a:extLst>
          </p:cNvPr>
          <p:cNvSpPr txBox="1"/>
          <p:nvPr/>
        </p:nvSpPr>
        <p:spPr>
          <a:xfrm>
            <a:off x="6524129" y="289063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4FDC3-B4B4-46FA-B61D-16E04D686E9B}"/>
              </a:ext>
            </a:extLst>
          </p:cNvPr>
          <p:cNvSpPr txBox="1"/>
          <p:nvPr/>
        </p:nvSpPr>
        <p:spPr>
          <a:xfrm>
            <a:off x="5699721" y="208985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0.5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05BDA-F4B7-4EB2-8DC1-8B4AA381FDA9}"/>
              </a:ext>
            </a:extLst>
          </p:cNvPr>
          <p:cNvSpPr txBox="1"/>
          <p:nvPr/>
        </p:nvSpPr>
        <p:spPr>
          <a:xfrm>
            <a:off x="8267797" y="3429000"/>
            <a:ext cx="83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0.5 - 1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59065A-9CA1-4CEB-AEF6-632A518A1B2F}"/>
              </a:ext>
            </a:extLst>
          </p:cNvPr>
          <p:cNvSpPr/>
          <p:nvPr/>
        </p:nvSpPr>
        <p:spPr>
          <a:xfrm>
            <a:off x="3946576" y="3305794"/>
            <a:ext cx="696317" cy="6096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A20377-2FFE-4A9C-A70F-7F50DA3EBC63}"/>
              </a:ext>
            </a:extLst>
          </p:cNvPr>
          <p:cNvSpPr txBox="1"/>
          <p:nvPr/>
        </p:nvSpPr>
        <p:spPr>
          <a:xfrm>
            <a:off x="4248150" y="6627168"/>
            <a:ext cx="289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Tutorial Credit: Cogneeti</a:t>
            </a:r>
            <a:endParaRPr lang="en-IN" sz="900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CE4CC9C-95C5-462B-9526-F4169BEE55F2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B67E5D6-25DA-48D4-A256-66C32DB27DF9}"/>
              </a:ext>
            </a:extLst>
          </p:cNvPr>
          <p:cNvSpPr txBox="1"/>
          <p:nvPr/>
        </p:nvSpPr>
        <p:spPr>
          <a:xfrm>
            <a:off x="2341714" y="0"/>
            <a:ext cx="750857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 -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Histogram of Oriented Gradients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Intuition</a:t>
            </a:r>
            <a:endParaRPr lang="en-IN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3CC226-B3B7-463E-837A-6F3F1C527CF6}"/>
              </a:ext>
            </a:extLst>
          </p:cNvPr>
          <p:cNvSpPr/>
          <p:nvPr/>
        </p:nvSpPr>
        <p:spPr>
          <a:xfrm>
            <a:off x="2095500" y="2066925"/>
            <a:ext cx="7105650" cy="291465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F0AC7-0E6F-45CF-ABF3-6F70876D789B}"/>
              </a:ext>
            </a:extLst>
          </p:cNvPr>
          <p:cNvSpPr/>
          <p:nvPr/>
        </p:nvSpPr>
        <p:spPr>
          <a:xfrm>
            <a:off x="5695950" y="2078391"/>
            <a:ext cx="3505200" cy="2914650"/>
          </a:xfrm>
          <a:prstGeom prst="rect">
            <a:avLst/>
          </a:prstGeom>
          <a:solidFill>
            <a:schemeClr val="tx1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6E0BE82-B98C-4D72-859B-D123BB7F59E8}"/>
              </a:ext>
            </a:extLst>
          </p:cNvPr>
          <p:cNvSpPr/>
          <p:nvPr/>
        </p:nvSpPr>
        <p:spPr>
          <a:xfrm rot="16200000">
            <a:off x="7134225" y="2937582"/>
            <a:ext cx="2914650" cy="1219200"/>
          </a:xfrm>
          <a:prstGeom prst="triangle">
            <a:avLst>
              <a:gd name="adj" fmla="val 47959"/>
            </a:avLst>
          </a:prstGeom>
          <a:gradFill>
            <a:gsLst>
              <a:gs pos="0">
                <a:schemeClr val="tx2">
                  <a:lumMod val="90000"/>
                </a:schemeClr>
              </a:gs>
              <a:gs pos="23000">
                <a:schemeClr val="tx1">
                  <a:lumMod val="95000"/>
                </a:schemeClr>
              </a:gs>
              <a:gs pos="78000">
                <a:schemeClr val="tx1">
                  <a:lumMod val="75000"/>
                </a:schemeClr>
              </a:gs>
              <a:gs pos="48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1265B7-BC60-42A7-B70A-14148AB26509}"/>
              </a:ext>
            </a:extLst>
          </p:cNvPr>
          <p:cNvSpPr/>
          <p:nvPr/>
        </p:nvSpPr>
        <p:spPr>
          <a:xfrm>
            <a:off x="4437658" y="2890637"/>
            <a:ext cx="2516584" cy="1171975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30733-E76C-4DA6-AD4C-B48E4D039B75}"/>
              </a:ext>
            </a:extLst>
          </p:cNvPr>
          <p:cNvSpPr txBox="1"/>
          <p:nvPr/>
        </p:nvSpPr>
        <p:spPr>
          <a:xfrm>
            <a:off x="4054539" y="962025"/>
            <a:ext cx="3282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Magnitude of change in contrast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 of change in contrast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600A-E3BF-4672-82BB-FEBCEA6E49DE}"/>
              </a:ext>
            </a:extLst>
          </p:cNvPr>
          <p:cNvSpPr txBox="1"/>
          <p:nvPr/>
        </p:nvSpPr>
        <p:spPr>
          <a:xfrm>
            <a:off x="2127846" y="2104706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5CEE3-A0F6-4EBB-B857-12B885E0778C}"/>
              </a:ext>
            </a:extLst>
          </p:cNvPr>
          <p:cNvSpPr txBox="1"/>
          <p:nvPr/>
        </p:nvSpPr>
        <p:spPr>
          <a:xfrm>
            <a:off x="6524129" y="289063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4FDC3-B4B4-46FA-B61D-16E04D686E9B}"/>
              </a:ext>
            </a:extLst>
          </p:cNvPr>
          <p:cNvSpPr txBox="1"/>
          <p:nvPr/>
        </p:nvSpPr>
        <p:spPr>
          <a:xfrm>
            <a:off x="5699721" y="208985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0.5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05BDA-F4B7-4EB2-8DC1-8B4AA381FDA9}"/>
              </a:ext>
            </a:extLst>
          </p:cNvPr>
          <p:cNvSpPr txBox="1"/>
          <p:nvPr/>
        </p:nvSpPr>
        <p:spPr>
          <a:xfrm>
            <a:off x="8267797" y="3429000"/>
            <a:ext cx="83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0.5 - 1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A20377-2FFE-4A9C-A70F-7F50DA3EBC63}"/>
              </a:ext>
            </a:extLst>
          </p:cNvPr>
          <p:cNvSpPr txBox="1"/>
          <p:nvPr/>
        </p:nvSpPr>
        <p:spPr>
          <a:xfrm>
            <a:off x="4248150" y="6627168"/>
            <a:ext cx="289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Tutorial Credit: Cogneeti</a:t>
            </a:r>
            <a:endParaRPr lang="en-IN" sz="9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A850BD-BEB4-411E-859A-8508224B71F4}"/>
              </a:ext>
            </a:extLst>
          </p:cNvPr>
          <p:cNvSpPr/>
          <p:nvPr/>
        </p:nvSpPr>
        <p:spPr>
          <a:xfrm>
            <a:off x="2455418" y="3305794"/>
            <a:ext cx="696317" cy="6096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9919D5-D303-4DBC-82AC-8DDB855F0A86}"/>
              </a:ext>
            </a:extLst>
          </p:cNvPr>
          <p:cNvSpPr/>
          <p:nvPr/>
        </p:nvSpPr>
        <p:spPr>
          <a:xfrm>
            <a:off x="7240089" y="3219450"/>
            <a:ext cx="696317" cy="6096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E412541-BD82-45B3-81A2-F0786DC8D59C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4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B67E5D6-25DA-48D4-A256-66C32DB27DF9}"/>
              </a:ext>
            </a:extLst>
          </p:cNvPr>
          <p:cNvSpPr txBox="1"/>
          <p:nvPr/>
        </p:nvSpPr>
        <p:spPr>
          <a:xfrm>
            <a:off x="2341714" y="0"/>
            <a:ext cx="750857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 -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Histogram of Oriented Gradients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Intuition</a:t>
            </a:r>
            <a:endParaRPr lang="en-IN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3CC226-B3B7-463E-837A-6F3F1C527CF6}"/>
              </a:ext>
            </a:extLst>
          </p:cNvPr>
          <p:cNvSpPr/>
          <p:nvPr/>
        </p:nvSpPr>
        <p:spPr>
          <a:xfrm>
            <a:off x="2095500" y="2066925"/>
            <a:ext cx="7105650" cy="291465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F0AC7-0E6F-45CF-ABF3-6F70876D789B}"/>
              </a:ext>
            </a:extLst>
          </p:cNvPr>
          <p:cNvSpPr/>
          <p:nvPr/>
        </p:nvSpPr>
        <p:spPr>
          <a:xfrm>
            <a:off x="5695950" y="2078391"/>
            <a:ext cx="3505200" cy="2914650"/>
          </a:xfrm>
          <a:prstGeom prst="rect">
            <a:avLst/>
          </a:prstGeom>
          <a:solidFill>
            <a:schemeClr val="tx1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6E0BE82-B98C-4D72-859B-D123BB7F59E8}"/>
              </a:ext>
            </a:extLst>
          </p:cNvPr>
          <p:cNvSpPr/>
          <p:nvPr/>
        </p:nvSpPr>
        <p:spPr>
          <a:xfrm rot="16200000">
            <a:off x="7134225" y="2937582"/>
            <a:ext cx="2914650" cy="1219200"/>
          </a:xfrm>
          <a:prstGeom prst="triangle">
            <a:avLst>
              <a:gd name="adj" fmla="val 47959"/>
            </a:avLst>
          </a:prstGeom>
          <a:gradFill>
            <a:gsLst>
              <a:gs pos="0">
                <a:schemeClr val="tx2">
                  <a:lumMod val="90000"/>
                </a:schemeClr>
              </a:gs>
              <a:gs pos="23000">
                <a:schemeClr val="tx1">
                  <a:lumMod val="95000"/>
                </a:schemeClr>
              </a:gs>
              <a:gs pos="78000">
                <a:schemeClr val="tx1">
                  <a:lumMod val="75000"/>
                </a:schemeClr>
              </a:gs>
              <a:gs pos="48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1265B7-BC60-42A7-B70A-14148AB26509}"/>
              </a:ext>
            </a:extLst>
          </p:cNvPr>
          <p:cNvSpPr/>
          <p:nvPr/>
        </p:nvSpPr>
        <p:spPr>
          <a:xfrm>
            <a:off x="4437658" y="2890637"/>
            <a:ext cx="2516584" cy="1171975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30733-E76C-4DA6-AD4C-B48E4D039B75}"/>
              </a:ext>
            </a:extLst>
          </p:cNvPr>
          <p:cNvSpPr txBox="1"/>
          <p:nvPr/>
        </p:nvSpPr>
        <p:spPr>
          <a:xfrm>
            <a:off x="4054539" y="962025"/>
            <a:ext cx="3282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Magnitude of change in contrast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 of change in contrast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600A-E3BF-4672-82BB-FEBCEA6E49DE}"/>
              </a:ext>
            </a:extLst>
          </p:cNvPr>
          <p:cNvSpPr txBox="1"/>
          <p:nvPr/>
        </p:nvSpPr>
        <p:spPr>
          <a:xfrm>
            <a:off x="2127846" y="2104706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5CEE3-A0F6-4EBB-B857-12B885E0778C}"/>
              </a:ext>
            </a:extLst>
          </p:cNvPr>
          <p:cNvSpPr txBox="1"/>
          <p:nvPr/>
        </p:nvSpPr>
        <p:spPr>
          <a:xfrm>
            <a:off x="6524129" y="289063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4FDC3-B4B4-46FA-B61D-16E04D686E9B}"/>
              </a:ext>
            </a:extLst>
          </p:cNvPr>
          <p:cNvSpPr txBox="1"/>
          <p:nvPr/>
        </p:nvSpPr>
        <p:spPr>
          <a:xfrm>
            <a:off x="5699721" y="208985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0.5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05BDA-F4B7-4EB2-8DC1-8B4AA381FDA9}"/>
              </a:ext>
            </a:extLst>
          </p:cNvPr>
          <p:cNvSpPr txBox="1"/>
          <p:nvPr/>
        </p:nvSpPr>
        <p:spPr>
          <a:xfrm>
            <a:off x="8267797" y="3429000"/>
            <a:ext cx="83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0.5 - 1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59065A-9CA1-4CEB-AEF6-632A518A1B2F}"/>
              </a:ext>
            </a:extLst>
          </p:cNvPr>
          <p:cNvSpPr/>
          <p:nvPr/>
        </p:nvSpPr>
        <p:spPr>
          <a:xfrm>
            <a:off x="5399682" y="2580104"/>
            <a:ext cx="696317" cy="6096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B6DBE-40F5-492F-8C72-85A8FB89AF3C}"/>
              </a:ext>
            </a:extLst>
          </p:cNvPr>
          <p:cNvSpPr txBox="1"/>
          <p:nvPr/>
        </p:nvSpPr>
        <p:spPr>
          <a:xfrm>
            <a:off x="4248150" y="6627168"/>
            <a:ext cx="289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Tutorial Credit: Cogneeti</a:t>
            </a:r>
            <a:endParaRPr lang="en-IN" sz="9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459A363-E047-42CD-8E35-A15B1159B00A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17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B67E5D6-25DA-48D4-A256-66C32DB27DF9}"/>
              </a:ext>
            </a:extLst>
          </p:cNvPr>
          <p:cNvSpPr txBox="1"/>
          <p:nvPr/>
        </p:nvSpPr>
        <p:spPr>
          <a:xfrm>
            <a:off x="2341714" y="0"/>
            <a:ext cx="750857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 -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Histogram of Oriented Gradients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Intuition</a:t>
            </a:r>
            <a:endParaRPr lang="en-IN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3CC226-B3B7-463E-837A-6F3F1C527CF6}"/>
              </a:ext>
            </a:extLst>
          </p:cNvPr>
          <p:cNvSpPr/>
          <p:nvPr/>
        </p:nvSpPr>
        <p:spPr>
          <a:xfrm>
            <a:off x="2095500" y="2066925"/>
            <a:ext cx="7105650" cy="291465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F0AC7-0E6F-45CF-ABF3-6F70876D789B}"/>
              </a:ext>
            </a:extLst>
          </p:cNvPr>
          <p:cNvSpPr/>
          <p:nvPr/>
        </p:nvSpPr>
        <p:spPr>
          <a:xfrm>
            <a:off x="5695950" y="2078391"/>
            <a:ext cx="3505200" cy="2914650"/>
          </a:xfrm>
          <a:prstGeom prst="rect">
            <a:avLst/>
          </a:prstGeom>
          <a:solidFill>
            <a:schemeClr val="tx1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6E0BE82-B98C-4D72-859B-D123BB7F59E8}"/>
              </a:ext>
            </a:extLst>
          </p:cNvPr>
          <p:cNvSpPr/>
          <p:nvPr/>
        </p:nvSpPr>
        <p:spPr>
          <a:xfrm rot="16200000">
            <a:off x="7134225" y="2937582"/>
            <a:ext cx="2914650" cy="1219200"/>
          </a:xfrm>
          <a:prstGeom prst="triangle">
            <a:avLst>
              <a:gd name="adj" fmla="val 47959"/>
            </a:avLst>
          </a:prstGeom>
          <a:gradFill>
            <a:gsLst>
              <a:gs pos="0">
                <a:schemeClr val="tx2">
                  <a:lumMod val="90000"/>
                </a:schemeClr>
              </a:gs>
              <a:gs pos="23000">
                <a:schemeClr val="tx1">
                  <a:lumMod val="95000"/>
                </a:schemeClr>
              </a:gs>
              <a:gs pos="78000">
                <a:schemeClr val="tx1">
                  <a:lumMod val="75000"/>
                </a:schemeClr>
              </a:gs>
              <a:gs pos="48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1265B7-BC60-42A7-B70A-14148AB26509}"/>
              </a:ext>
            </a:extLst>
          </p:cNvPr>
          <p:cNvSpPr/>
          <p:nvPr/>
        </p:nvSpPr>
        <p:spPr>
          <a:xfrm>
            <a:off x="4437658" y="2890637"/>
            <a:ext cx="2516584" cy="1171975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30733-E76C-4DA6-AD4C-B48E4D039B75}"/>
              </a:ext>
            </a:extLst>
          </p:cNvPr>
          <p:cNvSpPr txBox="1"/>
          <p:nvPr/>
        </p:nvSpPr>
        <p:spPr>
          <a:xfrm>
            <a:off x="4054539" y="962025"/>
            <a:ext cx="3282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Magnitude of change in contrast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 of change in contrast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600A-E3BF-4672-82BB-FEBCEA6E49DE}"/>
              </a:ext>
            </a:extLst>
          </p:cNvPr>
          <p:cNvSpPr txBox="1"/>
          <p:nvPr/>
        </p:nvSpPr>
        <p:spPr>
          <a:xfrm>
            <a:off x="2127846" y="2104706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5CEE3-A0F6-4EBB-B857-12B885E0778C}"/>
              </a:ext>
            </a:extLst>
          </p:cNvPr>
          <p:cNvSpPr txBox="1"/>
          <p:nvPr/>
        </p:nvSpPr>
        <p:spPr>
          <a:xfrm>
            <a:off x="6524129" y="289063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4FDC3-B4B4-46FA-B61D-16E04D686E9B}"/>
              </a:ext>
            </a:extLst>
          </p:cNvPr>
          <p:cNvSpPr txBox="1"/>
          <p:nvPr/>
        </p:nvSpPr>
        <p:spPr>
          <a:xfrm>
            <a:off x="5699721" y="208985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0.5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05BDA-F4B7-4EB2-8DC1-8B4AA381FDA9}"/>
              </a:ext>
            </a:extLst>
          </p:cNvPr>
          <p:cNvSpPr txBox="1"/>
          <p:nvPr/>
        </p:nvSpPr>
        <p:spPr>
          <a:xfrm>
            <a:off x="8267797" y="3429000"/>
            <a:ext cx="83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0.5 - 1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7FD3D6-B3C4-407F-B0E3-B5507849DB90}"/>
              </a:ext>
            </a:extLst>
          </p:cNvPr>
          <p:cNvSpPr/>
          <p:nvPr/>
        </p:nvSpPr>
        <p:spPr>
          <a:xfrm>
            <a:off x="6554193" y="3271435"/>
            <a:ext cx="696317" cy="6096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4C27F-FE21-40D3-9037-D806119F920C}"/>
              </a:ext>
            </a:extLst>
          </p:cNvPr>
          <p:cNvSpPr txBox="1"/>
          <p:nvPr/>
        </p:nvSpPr>
        <p:spPr>
          <a:xfrm>
            <a:off x="4248150" y="6627168"/>
            <a:ext cx="289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Tutorial Credit: Cogneeti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5991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B67E5D6-25DA-48D4-A256-66C32DB27DF9}"/>
              </a:ext>
            </a:extLst>
          </p:cNvPr>
          <p:cNvSpPr txBox="1"/>
          <p:nvPr/>
        </p:nvSpPr>
        <p:spPr>
          <a:xfrm>
            <a:off x="2341714" y="0"/>
            <a:ext cx="750857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 -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Histogram of Oriented Gradients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Intuition</a:t>
            </a:r>
            <a:endParaRPr lang="en-IN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3CC226-B3B7-463E-837A-6F3F1C527CF6}"/>
              </a:ext>
            </a:extLst>
          </p:cNvPr>
          <p:cNvSpPr/>
          <p:nvPr/>
        </p:nvSpPr>
        <p:spPr>
          <a:xfrm>
            <a:off x="2095500" y="2066925"/>
            <a:ext cx="7105650" cy="291465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F0AC7-0E6F-45CF-ABF3-6F70876D789B}"/>
              </a:ext>
            </a:extLst>
          </p:cNvPr>
          <p:cNvSpPr/>
          <p:nvPr/>
        </p:nvSpPr>
        <p:spPr>
          <a:xfrm>
            <a:off x="5695950" y="2078391"/>
            <a:ext cx="3505200" cy="2914650"/>
          </a:xfrm>
          <a:prstGeom prst="rect">
            <a:avLst/>
          </a:prstGeom>
          <a:solidFill>
            <a:schemeClr val="tx1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6E0BE82-B98C-4D72-859B-D123BB7F59E8}"/>
              </a:ext>
            </a:extLst>
          </p:cNvPr>
          <p:cNvSpPr/>
          <p:nvPr/>
        </p:nvSpPr>
        <p:spPr>
          <a:xfrm rot="16200000">
            <a:off x="7134225" y="2937582"/>
            <a:ext cx="2914650" cy="1219200"/>
          </a:xfrm>
          <a:prstGeom prst="triangle">
            <a:avLst>
              <a:gd name="adj" fmla="val 47959"/>
            </a:avLst>
          </a:prstGeom>
          <a:gradFill>
            <a:gsLst>
              <a:gs pos="0">
                <a:schemeClr val="tx2">
                  <a:lumMod val="90000"/>
                </a:schemeClr>
              </a:gs>
              <a:gs pos="23000">
                <a:schemeClr val="tx1">
                  <a:lumMod val="95000"/>
                </a:schemeClr>
              </a:gs>
              <a:gs pos="78000">
                <a:schemeClr val="tx1">
                  <a:lumMod val="75000"/>
                </a:schemeClr>
              </a:gs>
              <a:gs pos="48000">
                <a:schemeClr val="tx1">
                  <a:lumMod val="7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1265B7-BC60-42A7-B70A-14148AB26509}"/>
              </a:ext>
            </a:extLst>
          </p:cNvPr>
          <p:cNvSpPr/>
          <p:nvPr/>
        </p:nvSpPr>
        <p:spPr>
          <a:xfrm>
            <a:off x="4437658" y="2890637"/>
            <a:ext cx="2516584" cy="1171975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30733-E76C-4DA6-AD4C-B48E4D039B75}"/>
              </a:ext>
            </a:extLst>
          </p:cNvPr>
          <p:cNvSpPr txBox="1"/>
          <p:nvPr/>
        </p:nvSpPr>
        <p:spPr>
          <a:xfrm>
            <a:off x="4054539" y="962025"/>
            <a:ext cx="3282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Magnitude of change in contrast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Direction of change in contrast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600A-E3BF-4672-82BB-FEBCEA6E49DE}"/>
              </a:ext>
            </a:extLst>
          </p:cNvPr>
          <p:cNvSpPr txBox="1"/>
          <p:nvPr/>
        </p:nvSpPr>
        <p:spPr>
          <a:xfrm>
            <a:off x="2127846" y="2104706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5CEE3-A0F6-4EBB-B857-12B885E0778C}"/>
              </a:ext>
            </a:extLst>
          </p:cNvPr>
          <p:cNvSpPr txBox="1"/>
          <p:nvPr/>
        </p:nvSpPr>
        <p:spPr>
          <a:xfrm>
            <a:off x="6524129" y="289063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4FDC3-B4B4-46FA-B61D-16E04D686E9B}"/>
              </a:ext>
            </a:extLst>
          </p:cNvPr>
          <p:cNvSpPr txBox="1"/>
          <p:nvPr/>
        </p:nvSpPr>
        <p:spPr>
          <a:xfrm>
            <a:off x="5699721" y="208985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0.5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05BDA-F4B7-4EB2-8DC1-8B4AA381FDA9}"/>
              </a:ext>
            </a:extLst>
          </p:cNvPr>
          <p:cNvSpPr txBox="1"/>
          <p:nvPr/>
        </p:nvSpPr>
        <p:spPr>
          <a:xfrm>
            <a:off x="8267797" y="3429000"/>
            <a:ext cx="83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0.5 - 1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7FD3D6-B3C4-407F-B0E3-B5507849DB90}"/>
              </a:ext>
            </a:extLst>
          </p:cNvPr>
          <p:cNvSpPr/>
          <p:nvPr/>
        </p:nvSpPr>
        <p:spPr>
          <a:xfrm>
            <a:off x="8304808" y="2474038"/>
            <a:ext cx="696317" cy="6096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59065A-9CA1-4CEB-AEF6-632A518A1B2F}"/>
              </a:ext>
            </a:extLst>
          </p:cNvPr>
          <p:cNvSpPr/>
          <p:nvPr/>
        </p:nvSpPr>
        <p:spPr>
          <a:xfrm>
            <a:off x="8304809" y="3308866"/>
            <a:ext cx="696317" cy="6096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254C6-8364-4678-8EDC-19A19FF65241}"/>
              </a:ext>
            </a:extLst>
          </p:cNvPr>
          <p:cNvSpPr txBox="1"/>
          <p:nvPr/>
        </p:nvSpPr>
        <p:spPr>
          <a:xfrm>
            <a:off x="4248150" y="6627168"/>
            <a:ext cx="289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Tutorial Credit: Cogneeti</a:t>
            </a:r>
            <a:endParaRPr lang="en-IN" sz="9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BAFFA16-DDFF-47A2-906F-67E96C916C27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46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B67E5D6-25DA-48D4-A256-66C32DB27DF9}"/>
              </a:ext>
            </a:extLst>
          </p:cNvPr>
          <p:cNvSpPr txBox="1"/>
          <p:nvPr/>
        </p:nvSpPr>
        <p:spPr>
          <a:xfrm>
            <a:off x="4244919" y="-12526"/>
            <a:ext cx="37604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Feature Extraction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A85757-24B6-4035-A1A5-DD1174F9A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30" y="1807378"/>
            <a:ext cx="4371819" cy="29145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616079-F80F-466B-AA19-F4B1CF0374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2" r="25789"/>
          <a:stretch/>
        </p:blipFill>
        <p:spPr>
          <a:xfrm>
            <a:off x="5940636" y="1807374"/>
            <a:ext cx="2297384" cy="2914544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9F93A2-6E86-487D-8A1D-1637A4EDCD7D}"/>
              </a:ext>
            </a:extLst>
          </p:cNvPr>
          <p:cNvSpPr/>
          <p:nvPr/>
        </p:nvSpPr>
        <p:spPr>
          <a:xfrm>
            <a:off x="1580703" y="1807375"/>
            <a:ext cx="2297385" cy="291454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FE4EB-5359-46BB-8EB0-F94C6A9AC3D6}"/>
              </a:ext>
            </a:extLst>
          </p:cNvPr>
          <p:cNvSpPr txBox="1"/>
          <p:nvPr/>
        </p:nvSpPr>
        <p:spPr>
          <a:xfrm>
            <a:off x="1837865" y="4869061"/>
            <a:ext cx="175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1:2 Aspect ratio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65F0F-C0F7-447B-87D1-70EF24C79035}"/>
              </a:ext>
            </a:extLst>
          </p:cNvPr>
          <p:cNvSpPr txBox="1"/>
          <p:nvPr/>
        </p:nvSpPr>
        <p:spPr>
          <a:xfrm>
            <a:off x="6317285" y="4822894"/>
            <a:ext cx="1753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1:2 Aspect ratio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150 X 300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B6B778-5ECC-4DCF-9B45-6D9322893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2" r="25789"/>
          <a:stretch/>
        </p:blipFill>
        <p:spPr>
          <a:xfrm>
            <a:off x="9320096" y="1807374"/>
            <a:ext cx="1893904" cy="2402675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345287-80B2-4562-BA4D-14AF90A18170}"/>
              </a:ext>
            </a:extLst>
          </p:cNvPr>
          <p:cNvSpPr txBox="1"/>
          <p:nvPr/>
        </p:nvSpPr>
        <p:spPr>
          <a:xfrm>
            <a:off x="9383938" y="4822893"/>
            <a:ext cx="189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Resize to 64 X 128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6A547-AB83-430C-91A3-4AEA395D5AA2}"/>
              </a:ext>
            </a:extLst>
          </p:cNvPr>
          <p:cNvCxnSpPr>
            <a:cxnSpLocks/>
          </p:cNvCxnSpPr>
          <p:nvPr/>
        </p:nvCxnSpPr>
        <p:spPr>
          <a:xfrm>
            <a:off x="4972050" y="3248025"/>
            <a:ext cx="704850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82D6A7-E608-43E2-BCAB-5DAC82922EAD}"/>
              </a:ext>
            </a:extLst>
          </p:cNvPr>
          <p:cNvCxnSpPr>
            <a:cxnSpLocks/>
          </p:cNvCxnSpPr>
          <p:nvPr/>
        </p:nvCxnSpPr>
        <p:spPr>
          <a:xfrm>
            <a:off x="8429625" y="3228975"/>
            <a:ext cx="704850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89BACCC1-B383-49B6-88E7-5F07F9981F2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0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57052E-B174-4D45-B415-35E8EB070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2" r="25789"/>
          <a:stretch/>
        </p:blipFill>
        <p:spPr>
          <a:xfrm>
            <a:off x="153777" y="1622469"/>
            <a:ext cx="2501218" cy="3173136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25F237-D291-4D88-8E3C-A43CC0C7F313}"/>
              </a:ext>
            </a:extLst>
          </p:cNvPr>
          <p:cNvSpPr txBox="1"/>
          <p:nvPr/>
        </p:nvSpPr>
        <p:spPr>
          <a:xfrm>
            <a:off x="689647" y="4980271"/>
            <a:ext cx="175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Resized image 64 X 128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C3C971-E495-4FCF-BF10-69B094CBB0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2" r="25789"/>
          <a:stretch/>
        </p:blipFill>
        <p:spPr>
          <a:xfrm>
            <a:off x="3067148" y="1634466"/>
            <a:ext cx="2491765" cy="3161143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45BE786-242D-49E0-9EF0-640BABEF8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545606"/>
              </p:ext>
            </p:extLst>
          </p:nvPr>
        </p:nvGraphicFramePr>
        <p:xfrm>
          <a:off x="3071675" y="1649157"/>
          <a:ext cx="2487240" cy="3146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0905">
                  <a:extLst>
                    <a:ext uri="{9D8B030D-6E8A-4147-A177-3AD203B41FA5}">
                      <a16:colId xmlns:a16="http://schemas.microsoft.com/office/drawing/2014/main" val="1582478472"/>
                    </a:ext>
                  </a:extLst>
                </a:gridCol>
                <a:gridCol w="310905">
                  <a:extLst>
                    <a:ext uri="{9D8B030D-6E8A-4147-A177-3AD203B41FA5}">
                      <a16:colId xmlns:a16="http://schemas.microsoft.com/office/drawing/2014/main" val="2829318081"/>
                    </a:ext>
                  </a:extLst>
                </a:gridCol>
                <a:gridCol w="310905">
                  <a:extLst>
                    <a:ext uri="{9D8B030D-6E8A-4147-A177-3AD203B41FA5}">
                      <a16:colId xmlns:a16="http://schemas.microsoft.com/office/drawing/2014/main" val="981901578"/>
                    </a:ext>
                  </a:extLst>
                </a:gridCol>
                <a:gridCol w="310905">
                  <a:extLst>
                    <a:ext uri="{9D8B030D-6E8A-4147-A177-3AD203B41FA5}">
                      <a16:colId xmlns:a16="http://schemas.microsoft.com/office/drawing/2014/main" val="2446310560"/>
                    </a:ext>
                  </a:extLst>
                </a:gridCol>
                <a:gridCol w="310905">
                  <a:extLst>
                    <a:ext uri="{9D8B030D-6E8A-4147-A177-3AD203B41FA5}">
                      <a16:colId xmlns:a16="http://schemas.microsoft.com/office/drawing/2014/main" val="2348059164"/>
                    </a:ext>
                  </a:extLst>
                </a:gridCol>
                <a:gridCol w="310905">
                  <a:extLst>
                    <a:ext uri="{9D8B030D-6E8A-4147-A177-3AD203B41FA5}">
                      <a16:colId xmlns:a16="http://schemas.microsoft.com/office/drawing/2014/main" val="1084724672"/>
                    </a:ext>
                  </a:extLst>
                </a:gridCol>
                <a:gridCol w="310905">
                  <a:extLst>
                    <a:ext uri="{9D8B030D-6E8A-4147-A177-3AD203B41FA5}">
                      <a16:colId xmlns:a16="http://schemas.microsoft.com/office/drawing/2014/main" val="3668887165"/>
                    </a:ext>
                  </a:extLst>
                </a:gridCol>
                <a:gridCol w="310905">
                  <a:extLst>
                    <a:ext uri="{9D8B030D-6E8A-4147-A177-3AD203B41FA5}">
                      <a16:colId xmlns:a16="http://schemas.microsoft.com/office/drawing/2014/main" val="3844884079"/>
                    </a:ext>
                  </a:extLst>
                </a:gridCol>
              </a:tblGrid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2073181591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240317673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1649450948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056619631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4206035365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294743557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2393455295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4168688235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166012032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855099373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594194232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621120862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236205148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1292851686"/>
                  </a:ext>
                </a:extLst>
              </a:tr>
              <a:tr h="20976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55309687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7A127D0-2A98-4F6C-839F-C685E41DCB16}"/>
              </a:ext>
            </a:extLst>
          </p:cNvPr>
          <p:cNvSpPr txBox="1"/>
          <p:nvPr/>
        </p:nvSpPr>
        <p:spPr>
          <a:xfrm>
            <a:off x="3260558" y="4983753"/>
            <a:ext cx="196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Divide image into </a:t>
            </a:r>
          </a:p>
          <a:p>
            <a:r>
              <a:rPr lang="en-US" dirty="0">
                <a:solidFill>
                  <a:schemeClr val="accent2"/>
                </a:solidFill>
              </a:rPr>
              <a:t>8 X 16 blocks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BFA2CBDC-9D8B-42E5-AA51-C8661822E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95925"/>
              </p:ext>
            </p:extLst>
          </p:nvPr>
        </p:nvGraphicFramePr>
        <p:xfrm>
          <a:off x="6072029" y="1813823"/>
          <a:ext cx="1893904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738">
                  <a:extLst>
                    <a:ext uri="{9D8B030D-6E8A-4147-A177-3AD203B41FA5}">
                      <a16:colId xmlns:a16="http://schemas.microsoft.com/office/drawing/2014/main" val="3839242462"/>
                    </a:ext>
                  </a:extLst>
                </a:gridCol>
                <a:gridCol w="236738">
                  <a:extLst>
                    <a:ext uri="{9D8B030D-6E8A-4147-A177-3AD203B41FA5}">
                      <a16:colId xmlns:a16="http://schemas.microsoft.com/office/drawing/2014/main" val="990556488"/>
                    </a:ext>
                  </a:extLst>
                </a:gridCol>
                <a:gridCol w="236738">
                  <a:extLst>
                    <a:ext uri="{9D8B030D-6E8A-4147-A177-3AD203B41FA5}">
                      <a16:colId xmlns:a16="http://schemas.microsoft.com/office/drawing/2014/main" val="959963446"/>
                    </a:ext>
                  </a:extLst>
                </a:gridCol>
                <a:gridCol w="236738">
                  <a:extLst>
                    <a:ext uri="{9D8B030D-6E8A-4147-A177-3AD203B41FA5}">
                      <a16:colId xmlns:a16="http://schemas.microsoft.com/office/drawing/2014/main" val="1450715955"/>
                    </a:ext>
                  </a:extLst>
                </a:gridCol>
                <a:gridCol w="236738">
                  <a:extLst>
                    <a:ext uri="{9D8B030D-6E8A-4147-A177-3AD203B41FA5}">
                      <a16:colId xmlns:a16="http://schemas.microsoft.com/office/drawing/2014/main" val="2404852535"/>
                    </a:ext>
                  </a:extLst>
                </a:gridCol>
                <a:gridCol w="236738">
                  <a:extLst>
                    <a:ext uri="{9D8B030D-6E8A-4147-A177-3AD203B41FA5}">
                      <a16:colId xmlns:a16="http://schemas.microsoft.com/office/drawing/2014/main" val="2955827336"/>
                    </a:ext>
                  </a:extLst>
                </a:gridCol>
                <a:gridCol w="236738">
                  <a:extLst>
                    <a:ext uri="{9D8B030D-6E8A-4147-A177-3AD203B41FA5}">
                      <a16:colId xmlns:a16="http://schemas.microsoft.com/office/drawing/2014/main" val="2305491972"/>
                    </a:ext>
                  </a:extLst>
                </a:gridCol>
                <a:gridCol w="236738">
                  <a:extLst>
                    <a:ext uri="{9D8B030D-6E8A-4147-A177-3AD203B41FA5}">
                      <a16:colId xmlns:a16="http://schemas.microsoft.com/office/drawing/2014/main" val="915599980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r>
                        <a:rPr lang="en-US" sz="100" dirty="0"/>
                        <a:t>k1</a:t>
                      </a:r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4661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2982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40764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9234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63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00237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93905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07389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3E19A051-BCE2-45BF-BD2F-D8C33B0492B6}"/>
              </a:ext>
            </a:extLst>
          </p:cNvPr>
          <p:cNvSpPr/>
          <p:nvPr/>
        </p:nvSpPr>
        <p:spPr>
          <a:xfrm>
            <a:off x="3701808" y="2055513"/>
            <a:ext cx="303129" cy="2199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EF6844EA-A52D-4EC3-9995-F8A222FEF680}"/>
              </a:ext>
            </a:extLst>
          </p:cNvPr>
          <p:cNvCxnSpPr>
            <a:cxnSpLocks/>
            <a:stCxn id="26" idx="0"/>
            <a:endCxn id="38" idx="0"/>
          </p:cNvCxnSpPr>
          <p:nvPr/>
        </p:nvCxnSpPr>
        <p:spPr>
          <a:xfrm rot="5400000" flipH="1" flipV="1">
            <a:off x="5000972" y="616392"/>
            <a:ext cx="291522" cy="2586721"/>
          </a:xfrm>
          <a:prstGeom prst="curvedConnector3">
            <a:avLst>
              <a:gd name="adj1" fmla="val 178416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22C968-BF29-415C-ADBF-ED317513581F}"/>
              </a:ext>
            </a:extLst>
          </p:cNvPr>
          <p:cNvSpPr txBox="1"/>
          <p:nvPr/>
        </p:nvSpPr>
        <p:spPr>
          <a:xfrm>
            <a:off x="6048650" y="176399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D8C61C-4060-44D6-9E5D-B6F06A1932CC}"/>
              </a:ext>
            </a:extLst>
          </p:cNvPr>
          <p:cNvSpPr txBox="1"/>
          <p:nvPr/>
        </p:nvSpPr>
        <p:spPr>
          <a:xfrm>
            <a:off x="6269214" y="176399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60</a:t>
            </a:r>
            <a:endParaRPr lang="en-IN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03E78F-2BD5-4372-8883-4CD1D1B0AF20}"/>
              </a:ext>
            </a:extLst>
          </p:cNvPr>
          <p:cNvSpPr txBox="1"/>
          <p:nvPr/>
        </p:nvSpPr>
        <p:spPr>
          <a:xfrm>
            <a:off x="6489778" y="177851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A7FAF5-25CB-453C-AF28-D9E4FF8F7B48}"/>
              </a:ext>
            </a:extLst>
          </p:cNvPr>
          <p:cNvSpPr txBox="1"/>
          <p:nvPr/>
        </p:nvSpPr>
        <p:spPr>
          <a:xfrm>
            <a:off x="6048650" y="195232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70</a:t>
            </a:r>
            <a:endParaRPr lang="en-IN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215AFA-1D45-4857-B9D9-DF7FD91AB614}"/>
              </a:ext>
            </a:extLst>
          </p:cNvPr>
          <p:cNvSpPr txBox="1"/>
          <p:nvPr/>
        </p:nvSpPr>
        <p:spPr>
          <a:xfrm>
            <a:off x="6263899" y="196781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35AE63-22FF-48E9-8F10-D6561AA82524}"/>
              </a:ext>
            </a:extLst>
          </p:cNvPr>
          <p:cNvSpPr txBox="1"/>
          <p:nvPr/>
        </p:nvSpPr>
        <p:spPr>
          <a:xfrm>
            <a:off x="6489778" y="195232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60</a:t>
            </a:r>
            <a:endParaRPr lang="en-IN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F9687-7C57-45BD-B24E-940E67EC11BB}"/>
              </a:ext>
            </a:extLst>
          </p:cNvPr>
          <p:cNvSpPr txBox="1"/>
          <p:nvPr/>
        </p:nvSpPr>
        <p:spPr>
          <a:xfrm>
            <a:off x="6035078" y="214065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882983-DCF0-4425-A3E6-0F7152B70AD9}"/>
              </a:ext>
            </a:extLst>
          </p:cNvPr>
          <p:cNvSpPr txBox="1"/>
          <p:nvPr/>
        </p:nvSpPr>
        <p:spPr>
          <a:xfrm>
            <a:off x="6269214" y="21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</a:t>
            </a:r>
            <a:endParaRPr lang="en-IN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A44D29-9EC7-4DBE-8804-8DE0457158BD}"/>
              </a:ext>
            </a:extLst>
          </p:cNvPr>
          <p:cNvSpPr txBox="1"/>
          <p:nvPr/>
        </p:nvSpPr>
        <p:spPr>
          <a:xfrm>
            <a:off x="6489778" y="21561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80</a:t>
            </a:r>
            <a:endParaRPr lang="en-IN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69967B-0A45-4C5E-9521-1737D1D04A81}"/>
              </a:ext>
            </a:extLst>
          </p:cNvPr>
          <p:cNvSpPr txBox="1"/>
          <p:nvPr/>
        </p:nvSpPr>
        <p:spPr>
          <a:xfrm>
            <a:off x="6197116" y="4983753"/>
            <a:ext cx="231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8 X 16 blocks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 X 8 grids each block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6C071C-4032-4BE9-95EA-E6B901258F8A}"/>
              </a:ext>
            </a:extLst>
          </p:cNvPr>
          <p:cNvCxnSpPr/>
          <p:nvPr/>
        </p:nvCxnSpPr>
        <p:spPr>
          <a:xfrm>
            <a:off x="7018981" y="3543563"/>
            <a:ext cx="0" cy="37338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CBB906C-FEED-47EA-8E3B-B720197BF206}"/>
              </a:ext>
            </a:extLst>
          </p:cNvPr>
          <p:cNvCxnSpPr>
            <a:cxnSpLocks/>
          </p:cNvCxnSpPr>
          <p:nvPr/>
        </p:nvCxnSpPr>
        <p:spPr>
          <a:xfrm>
            <a:off x="8161981" y="2552963"/>
            <a:ext cx="417656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E4E540C-E535-47A8-AF32-AE29FD26B3AD}"/>
              </a:ext>
            </a:extLst>
          </p:cNvPr>
          <p:cNvSpPr txBox="1"/>
          <p:nvPr/>
        </p:nvSpPr>
        <p:spPr>
          <a:xfrm>
            <a:off x="6809629" y="3988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16	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449DCA5-730D-4CC8-B748-FAAA8F006B82}"/>
              </a:ext>
            </a:extLst>
          </p:cNvPr>
          <p:cNvSpPr txBox="1"/>
          <p:nvPr/>
        </p:nvSpPr>
        <p:spPr>
          <a:xfrm>
            <a:off x="8636783" y="2368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8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724F4A-F9F2-41A0-AF34-80A646B18FF6}"/>
              </a:ext>
            </a:extLst>
          </p:cNvPr>
          <p:cNvSpPr txBox="1"/>
          <p:nvPr/>
        </p:nvSpPr>
        <p:spPr>
          <a:xfrm>
            <a:off x="4244919" y="-12526"/>
            <a:ext cx="37604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Feature Extraction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7F76F95-5F7B-4E55-86B0-5A77538E3D30}"/>
              </a:ext>
            </a:extLst>
          </p:cNvPr>
          <p:cNvSpPr/>
          <p:nvPr/>
        </p:nvSpPr>
        <p:spPr>
          <a:xfrm>
            <a:off x="3067148" y="1622468"/>
            <a:ext cx="315707" cy="2359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1D308E2-ACBA-4614-BCBE-AFD7015196F1}"/>
              </a:ext>
            </a:extLst>
          </p:cNvPr>
          <p:cNvSpPr/>
          <p:nvPr/>
        </p:nvSpPr>
        <p:spPr>
          <a:xfrm>
            <a:off x="3398805" y="1622468"/>
            <a:ext cx="303003" cy="2359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Table 28">
            <a:extLst>
              <a:ext uri="{FF2B5EF4-FFF2-40B4-BE49-F238E27FC236}">
                <a16:creationId xmlns:a16="http://schemas.microsoft.com/office/drawing/2014/main" id="{208726F2-DF35-4FF5-95F1-0F33E8BDE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88040"/>
              </p:ext>
            </p:extLst>
          </p:nvPr>
        </p:nvGraphicFramePr>
        <p:xfrm>
          <a:off x="9257422" y="1649157"/>
          <a:ext cx="2490416" cy="3146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302">
                  <a:extLst>
                    <a:ext uri="{9D8B030D-6E8A-4147-A177-3AD203B41FA5}">
                      <a16:colId xmlns:a16="http://schemas.microsoft.com/office/drawing/2014/main" val="268889008"/>
                    </a:ext>
                  </a:extLst>
                </a:gridCol>
                <a:gridCol w="311302">
                  <a:extLst>
                    <a:ext uri="{9D8B030D-6E8A-4147-A177-3AD203B41FA5}">
                      <a16:colId xmlns:a16="http://schemas.microsoft.com/office/drawing/2014/main" val="1983847116"/>
                    </a:ext>
                  </a:extLst>
                </a:gridCol>
                <a:gridCol w="311302">
                  <a:extLst>
                    <a:ext uri="{9D8B030D-6E8A-4147-A177-3AD203B41FA5}">
                      <a16:colId xmlns:a16="http://schemas.microsoft.com/office/drawing/2014/main" val="3554625400"/>
                    </a:ext>
                  </a:extLst>
                </a:gridCol>
                <a:gridCol w="311302">
                  <a:extLst>
                    <a:ext uri="{9D8B030D-6E8A-4147-A177-3AD203B41FA5}">
                      <a16:colId xmlns:a16="http://schemas.microsoft.com/office/drawing/2014/main" val="706606547"/>
                    </a:ext>
                  </a:extLst>
                </a:gridCol>
                <a:gridCol w="311302">
                  <a:extLst>
                    <a:ext uri="{9D8B030D-6E8A-4147-A177-3AD203B41FA5}">
                      <a16:colId xmlns:a16="http://schemas.microsoft.com/office/drawing/2014/main" val="2578598069"/>
                    </a:ext>
                  </a:extLst>
                </a:gridCol>
                <a:gridCol w="311302">
                  <a:extLst>
                    <a:ext uri="{9D8B030D-6E8A-4147-A177-3AD203B41FA5}">
                      <a16:colId xmlns:a16="http://schemas.microsoft.com/office/drawing/2014/main" val="2475494809"/>
                    </a:ext>
                  </a:extLst>
                </a:gridCol>
                <a:gridCol w="311302">
                  <a:extLst>
                    <a:ext uri="{9D8B030D-6E8A-4147-A177-3AD203B41FA5}">
                      <a16:colId xmlns:a16="http://schemas.microsoft.com/office/drawing/2014/main" val="2929101828"/>
                    </a:ext>
                  </a:extLst>
                </a:gridCol>
                <a:gridCol w="311302">
                  <a:extLst>
                    <a:ext uri="{9D8B030D-6E8A-4147-A177-3AD203B41FA5}">
                      <a16:colId xmlns:a16="http://schemas.microsoft.com/office/drawing/2014/main" val="4182957472"/>
                    </a:ext>
                  </a:extLst>
                </a:gridCol>
              </a:tblGrid>
              <a:tr h="196653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246956987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143468157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51430876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195024184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20963188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52066209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874475749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789652138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96880840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243374024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90456234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872522875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55883212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516040030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08411823"/>
                  </a:ext>
                </a:extLst>
              </a:tr>
              <a:tr h="196653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680394125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DF48587A-5ACC-4A86-A397-8A7DDDE93414}"/>
              </a:ext>
            </a:extLst>
          </p:cNvPr>
          <p:cNvSpPr txBox="1"/>
          <p:nvPr/>
        </p:nvSpPr>
        <p:spPr>
          <a:xfrm>
            <a:off x="9480913" y="4980271"/>
            <a:ext cx="231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8 X 16 blocks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87C62E20-77C5-4E2D-A533-7467B9F60E72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1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26" grpId="0" animBg="1"/>
      <p:bldP spid="36" grpId="0"/>
      <p:bldP spid="38" grpId="0"/>
      <p:bldP spid="40" grpId="0"/>
      <p:bldP spid="42" grpId="0"/>
      <p:bldP spid="44" grpId="0"/>
      <p:bldP spid="47" grpId="0"/>
      <p:bldP spid="49" grpId="0"/>
      <p:bldP spid="51" grpId="0"/>
      <p:bldP spid="53" grpId="0"/>
      <p:bldP spid="58" grpId="0"/>
      <p:bldP spid="75" grpId="0"/>
      <p:bldP spid="77" grpId="0"/>
      <p:bldP spid="83" grpId="0" animBg="1"/>
      <p:bldP spid="84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4E9F41-FE52-47C5-AC34-72A335CCDED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Follow up 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Contents</a:t>
            </a:r>
            <a:endParaRPr lang="en-IN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E8CFA-4EC2-4EDF-BEAD-8CF537EB908E}"/>
              </a:ext>
            </a:extLst>
          </p:cNvPr>
          <p:cNvSpPr txBox="1"/>
          <p:nvPr/>
        </p:nvSpPr>
        <p:spPr>
          <a:xfrm>
            <a:off x="1089764" y="1420758"/>
            <a:ext cx="554903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Corner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HOG</a:t>
            </a:r>
          </a:p>
          <a:p>
            <a:pPr lvl="1"/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Classification + localization and Detection Using Classical CV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Dalal and Trigs: HOG + 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DPM </a:t>
            </a:r>
          </a:p>
          <a:p>
            <a:pPr lvl="1"/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CNN based Ideas for Object detection</a:t>
            </a:r>
          </a:p>
          <a:p>
            <a:r>
              <a:rPr lang="en-US" sz="2500" dirty="0"/>
              <a:t>		</a:t>
            </a:r>
            <a:endParaRPr lang="en-IN" sz="250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B70B9AC-AAF3-496F-8E09-E5C17BF2A362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2DA88-F91D-4679-A5F6-9CE470B84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56" y="2227609"/>
            <a:ext cx="1447799" cy="14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54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24">
            <a:extLst>
              <a:ext uri="{FF2B5EF4-FFF2-40B4-BE49-F238E27FC236}">
                <a16:creationId xmlns:a16="http://schemas.microsoft.com/office/drawing/2014/main" id="{2B1202B6-D626-422D-BB4B-30F278AA5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72335"/>
              </p:ext>
            </p:extLst>
          </p:nvPr>
        </p:nvGraphicFramePr>
        <p:xfrm>
          <a:off x="576587" y="758083"/>
          <a:ext cx="2004688" cy="1561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86">
                  <a:extLst>
                    <a:ext uri="{9D8B030D-6E8A-4147-A177-3AD203B41FA5}">
                      <a16:colId xmlns:a16="http://schemas.microsoft.com/office/drawing/2014/main" val="383924246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90556488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5996344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145071595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40485253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95582733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30549197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15599980"/>
                    </a:ext>
                  </a:extLst>
                </a:gridCol>
              </a:tblGrid>
              <a:tr h="195204">
                <a:tc>
                  <a:txBody>
                    <a:bodyPr/>
                    <a:lstStyle/>
                    <a:p>
                      <a:r>
                        <a:rPr lang="en-US" sz="100" dirty="0"/>
                        <a:t>k1</a:t>
                      </a:r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4661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29829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407649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9234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635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00237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939058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0738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1702DBB-B47B-47BC-B984-D1C465278D40}"/>
              </a:ext>
            </a:extLst>
          </p:cNvPr>
          <p:cNvSpPr txBox="1"/>
          <p:nvPr/>
        </p:nvSpPr>
        <p:spPr>
          <a:xfrm>
            <a:off x="553207" y="714126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1D50C0-5A60-46BF-A800-806F348854FE}"/>
              </a:ext>
            </a:extLst>
          </p:cNvPr>
          <p:cNvSpPr txBox="1"/>
          <p:nvPr/>
        </p:nvSpPr>
        <p:spPr>
          <a:xfrm>
            <a:off x="773771" y="714126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</a:t>
            </a:r>
            <a:endParaRPr lang="en-IN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84043-335B-4B83-97CE-EDFA60B039A9}"/>
              </a:ext>
            </a:extLst>
          </p:cNvPr>
          <p:cNvSpPr txBox="1"/>
          <p:nvPr/>
        </p:nvSpPr>
        <p:spPr>
          <a:xfrm>
            <a:off x="994335" y="705960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C4CC9B-5461-45DA-81DC-1D50D5BB58FF}"/>
              </a:ext>
            </a:extLst>
          </p:cNvPr>
          <p:cNvSpPr txBox="1"/>
          <p:nvPr/>
        </p:nvSpPr>
        <p:spPr>
          <a:xfrm>
            <a:off x="553207" y="902457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70</a:t>
            </a:r>
            <a:endParaRPr lang="en-IN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252050-D007-4E24-B7E9-6297BA40ED72}"/>
              </a:ext>
            </a:extLst>
          </p:cNvPr>
          <p:cNvSpPr txBox="1"/>
          <p:nvPr/>
        </p:nvSpPr>
        <p:spPr>
          <a:xfrm>
            <a:off x="768456" y="917950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CC2120-EDA8-47B1-82A8-153261C71C13}"/>
              </a:ext>
            </a:extLst>
          </p:cNvPr>
          <p:cNvSpPr txBox="1"/>
          <p:nvPr/>
        </p:nvSpPr>
        <p:spPr>
          <a:xfrm>
            <a:off x="994335" y="902457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</a:t>
            </a:r>
            <a:endParaRPr lang="en-IN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C8513F-B35C-42D1-A534-6092000161BF}"/>
              </a:ext>
            </a:extLst>
          </p:cNvPr>
          <p:cNvSpPr txBox="1"/>
          <p:nvPr/>
        </p:nvSpPr>
        <p:spPr>
          <a:xfrm>
            <a:off x="539635" y="1090788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3D6DDF-C63E-450B-AA15-9175091763AC}"/>
              </a:ext>
            </a:extLst>
          </p:cNvPr>
          <p:cNvSpPr txBox="1"/>
          <p:nvPr/>
        </p:nvSpPr>
        <p:spPr>
          <a:xfrm>
            <a:off x="773771" y="1099170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</a:t>
            </a:r>
            <a:endParaRPr lang="en-IN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7F1AC9-1CE6-4E11-A86D-6BEF3D74472F}"/>
              </a:ext>
            </a:extLst>
          </p:cNvPr>
          <p:cNvSpPr txBox="1"/>
          <p:nvPr/>
        </p:nvSpPr>
        <p:spPr>
          <a:xfrm>
            <a:off x="994335" y="1106281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</a:t>
            </a:r>
            <a:endParaRPr lang="en-IN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386A26-E25A-423D-911C-133DE8A458C0}"/>
              </a:ext>
            </a:extLst>
          </p:cNvPr>
          <p:cNvSpPr txBox="1"/>
          <p:nvPr/>
        </p:nvSpPr>
        <p:spPr>
          <a:xfrm>
            <a:off x="539636" y="3263157"/>
            <a:ext cx="231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16 X 16 blocks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 X 8 grids each block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B059B4-3CAA-4DCB-85F3-CEE413E645A4}"/>
              </a:ext>
            </a:extLst>
          </p:cNvPr>
          <p:cNvCxnSpPr>
            <a:cxnSpLocks/>
          </p:cNvCxnSpPr>
          <p:nvPr/>
        </p:nvCxnSpPr>
        <p:spPr>
          <a:xfrm>
            <a:off x="1523539" y="2493255"/>
            <a:ext cx="0" cy="375097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3A64D7-BFED-4D91-A092-7D48CBBCE49B}"/>
              </a:ext>
            </a:extLst>
          </p:cNvPr>
          <p:cNvCxnSpPr>
            <a:cxnSpLocks/>
          </p:cNvCxnSpPr>
          <p:nvPr/>
        </p:nvCxnSpPr>
        <p:spPr>
          <a:xfrm>
            <a:off x="2666539" y="1504372"/>
            <a:ext cx="442087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828F6D9-D654-4001-BE0C-6366A6890C9B}"/>
              </a:ext>
            </a:extLst>
          </p:cNvPr>
          <p:cNvSpPr txBox="1"/>
          <p:nvPr/>
        </p:nvSpPr>
        <p:spPr>
          <a:xfrm>
            <a:off x="1314187" y="29395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CB03B5-18FC-473D-AB79-61F1B1D084F0}"/>
              </a:ext>
            </a:extLst>
          </p:cNvPr>
          <p:cNvSpPr txBox="1"/>
          <p:nvPr/>
        </p:nvSpPr>
        <p:spPr>
          <a:xfrm>
            <a:off x="3141341" y="13197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788B83-8279-485E-825A-432FB8FFABE3}"/>
              </a:ext>
            </a:extLst>
          </p:cNvPr>
          <p:cNvSpPr txBox="1"/>
          <p:nvPr/>
        </p:nvSpPr>
        <p:spPr>
          <a:xfrm>
            <a:off x="7058025" y="576537"/>
            <a:ext cx="483433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Calculate Gradients at x - axis and y - axis</a:t>
            </a:r>
          </a:p>
          <a:p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 – axis 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Gx = | X2 - X1 | = | 70 - 60| = 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Y – axis 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Gy = | Y2 - Y1 | = | 60 - 20| = 40</a:t>
            </a:r>
          </a:p>
        </p:txBody>
      </p:sp>
      <p:graphicFrame>
        <p:nvGraphicFramePr>
          <p:cNvPr id="55" name="Table 55">
            <a:extLst>
              <a:ext uri="{FF2B5EF4-FFF2-40B4-BE49-F238E27FC236}">
                <a16:creationId xmlns:a16="http://schemas.microsoft.com/office/drawing/2014/main" id="{4963EE49-E0A3-4301-B8B9-12E552758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34312"/>
              </p:ext>
            </p:extLst>
          </p:nvPr>
        </p:nvGraphicFramePr>
        <p:xfrm>
          <a:off x="4072608" y="984233"/>
          <a:ext cx="135963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212">
                  <a:extLst>
                    <a:ext uri="{9D8B030D-6E8A-4147-A177-3AD203B41FA5}">
                      <a16:colId xmlns:a16="http://schemas.microsoft.com/office/drawing/2014/main" val="1947958826"/>
                    </a:ext>
                  </a:extLst>
                </a:gridCol>
                <a:gridCol w="453212">
                  <a:extLst>
                    <a:ext uri="{9D8B030D-6E8A-4147-A177-3AD203B41FA5}">
                      <a16:colId xmlns:a16="http://schemas.microsoft.com/office/drawing/2014/main" val="1810863215"/>
                    </a:ext>
                  </a:extLst>
                </a:gridCol>
                <a:gridCol w="453212">
                  <a:extLst>
                    <a:ext uri="{9D8B030D-6E8A-4147-A177-3AD203B41FA5}">
                      <a16:colId xmlns:a16="http://schemas.microsoft.com/office/drawing/2014/main" val="349838903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435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24843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452127"/>
                  </a:ext>
                </a:extLst>
              </a:tr>
            </a:tbl>
          </a:graphicData>
        </a:graphic>
      </p:graphicFrame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B1F340C-73EB-4F14-803D-583171798680}"/>
              </a:ext>
            </a:extLst>
          </p:cNvPr>
          <p:cNvCxnSpPr>
            <a:cxnSpLocks/>
            <a:stCxn id="21" idx="0"/>
            <a:endCxn id="55" idx="0"/>
          </p:cNvCxnSpPr>
          <p:nvPr/>
        </p:nvCxnSpPr>
        <p:spPr>
          <a:xfrm rot="16200000" flipH="1">
            <a:off x="2718482" y="-1049710"/>
            <a:ext cx="270107" cy="3797779"/>
          </a:xfrm>
          <a:prstGeom prst="curvedConnector3">
            <a:avLst>
              <a:gd name="adj1" fmla="val -131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14FB9C4-678B-4E92-A49C-85DBDD2F32B3}"/>
              </a:ext>
            </a:extLst>
          </p:cNvPr>
          <p:cNvSpPr txBox="1"/>
          <p:nvPr/>
        </p:nvSpPr>
        <p:spPr>
          <a:xfrm>
            <a:off x="7058025" y="2974761"/>
            <a:ext cx="46672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Calculate Gradient magnitude</a:t>
            </a:r>
          </a:p>
          <a:p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 = sqrt( (Gx)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 (Gy)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Sqrt ( (10)</a:t>
            </a:r>
            <a:r>
              <a:rPr lang="en-US" sz="1600" baseline="30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+ (40)</a:t>
            </a:r>
            <a:r>
              <a:rPr lang="en-US" sz="1600" baseline="30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 ~ 41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19501CE-A885-4C7D-9282-B479D4F071D8}"/>
              </a:ext>
            </a:extLst>
          </p:cNvPr>
          <p:cNvSpPr txBox="1"/>
          <p:nvPr/>
        </p:nvSpPr>
        <p:spPr>
          <a:xfrm>
            <a:off x="7000866" y="4898363"/>
            <a:ext cx="47244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Calculate Gradient Direction</a:t>
            </a:r>
          </a:p>
          <a:p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Θ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= arctan (Gx/Gy) =  tan 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-1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(41) ~ 88</a:t>
            </a:r>
            <a:r>
              <a:rPr lang="en-US" dirty="0"/>
              <a:t>°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graphicFrame>
        <p:nvGraphicFramePr>
          <p:cNvPr id="65" name="Table 24">
            <a:extLst>
              <a:ext uri="{FF2B5EF4-FFF2-40B4-BE49-F238E27FC236}">
                <a16:creationId xmlns:a16="http://schemas.microsoft.com/office/drawing/2014/main" id="{67924104-BCD0-4CEA-BB29-D39B8D5E2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25493"/>
              </p:ext>
            </p:extLst>
          </p:nvPr>
        </p:nvGraphicFramePr>
        <p:xfrm>
          <a:off x="1130207" y="4636566"/>
          <a:ext cx="2004688" cy="1593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86">
                  <a:extLst>
                    <a:ext uri="{9D8B030D-6E8A-4147-A177-3AD203B41FA5}">
                      <a16:colId xmlns:a16="http://schemas.microsoft.com/office/drawing/2014/main" val="383924246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90556488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5996344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145071595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40485253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95582733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30549197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15599980"/>
                    </a:ext>
                  </a:extLst>
                </a:gridCol>
              </a:tblGrid>
              <a:tr h="195204">
                <a:tc>
                  <a:txBody>
                    <a:bodyPr/>
                    <a:lstStyle/>
                    <a:p>
                      <a:r>
                        <a:rPr lang="en-US" sz="100" dirty="0"/>
                        <a:t>k1</a:t>
                      </a:r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4661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29829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407649"/>
                  </a:ext>
                </a:extLst>
              </a:tr>
              <a:tr h="22664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9234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635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00237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939058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07389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C5F20558-ACBF-40E2-A36F-173A4D5ECA09}"/>
              </a:ext>
            </a:extLst>
          </p:cNvPr>
          <p:cNvSpPr txBox="1"/>
          <p:nvPr/>
        </p:nvSpPr>
        <p:spPr>
          <a:xfrm>
            <a:off x="1090663" y="6286266"/>
            <a:ext cx="208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Magnitude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3F082F-38FC-4797-BBCA-0DAFFD134217}"/>
              </a:ext>
            </a:extLst>
          </p:cNvPr>
          <p:cNvSpPr txBox="1"/>
          <p:nvPr/>
        </p:nvSpPr>
        <p:spPr>
          <a:xfrm>
            <a:off x="3900546" y="6286266"/>
            <a:ext cx="191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Direction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AFA51D9-52D5-4175-A2E5-8027A1E815A5}"/>
              </a:ext>
            </a:extLst>
          </p:cNvPr>
          <p:cNvSpPr txBox="1"/>
          <p:nvPr/>
        </p:nvSpPr>
        <p:spPr>
          <a:xfrm>
            <a:off x="1342663" y="4796666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41</a:t>
            </a:r>
            <a:endParaRPr lang="en-IN" sz="1200" dirty="0"/>
          </a:p>
        </p:txBody>
      </p:sp>
      <p:graphicFrame>
        <p:nvGraphicFramePr>
          <p:cNvPr id="77" name="Table 24">
            <a:extLst>
              <a:ext uri="{FF2B5EF4-FFF2-40B4-BE49-F238E27FC236}">
                <a16:creationId xmlns:a16="http://schemas.microsoft.com/office/drawing/2014/main" id="{030054B0-F4C5-4A2A-A735-C16076FB5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232482"/>
              </p:ext>
            </p:extLst>
          </p:nvPr>
        </p:nvGraphicFramePr>
        <p:xfrm>
          <a:off x="3902121" y="4611514"/>
          <a:ext cx="2004688" cy="1618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86">
                  <a:extLst>
                    <a:ext uri="{9D8B030D-6E8A-4147-A177-3AD203B41FA5}">
                      <a16:colId xmlns:a16="http://schemas.microsoft.com/office/drawing/2014/main" val="383924246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90556488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5996344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145071595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40485253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95582733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30549197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15599980"/>
                    </a:ext>
                  </a:extLst>
                </a:gridCol>
              </a:tblGrid>
              <a:tr h="195204">
                <a:tc>
                  <a:txBody>
                    <a:bodyPr/>
                    <a:lstStyle/>
                    <a:p>
                      <a:r>
                        <a:rPr lang="en-US" sz="100" dirty="0"/>
                        <a:t>k1</a:t>
                      </a:r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4661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29829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407649"/>
                  </a:ext>
                </a:extLst>
              </a:tr>
              <a:tr h="25169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9234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635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00237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939058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07389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432020AB-B750-4F64-B4B7-40563A1B24AA}"/>
              </a:ext>
            </a:extLst>
          </p:cNvPr>
          <p:cNvSpPr txBox="1"/>
          <p:nvPr/>
        </p:nvSpPr>
        <p:spPr>
          <a:xfrm>
            <a:off x="4111546" y="4778038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88</a:t>
            </a:r>
            <a:endParaRPr lang="en-IN" sz="12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87D93CC-4B7D-46AB-B8C0-C801103EB0E5}"/>
              </a:ext>
            </a:extLst>
          </p:cNvPr>
          <p:cNvSpPr/>
          <p:nvPr/>
        </p:nvSpPr>
        <p:spPr>
          <a:xfrm>
            <a:off x="4534706" y="977987"/>
            <a:ext cx="435437" cy="109728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546CB5-CE23-463D-8C45-829A456996F2}"/>
              </a:ext>
            </a:extLst>
          </p:cNvPr>
          <p:cNvSpPr/>
          <p:nvPr/>
        </p:nvSpPr>
        <p:spPr>
          <a:xfrm>
            <a:off x="4054589" y="1347001"/>
            <a:ext cx="1359636" cy="37174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04A975C-0208-45B6-94FC-9DFE54B996E9}"/>
              </a:ext>
            </a:extLst>
          </p:cNvPr>
          <p:cNvSpPr/>
          <p:nvPr/>
        </p:nvSpPr>
        <p:spPr>
          <a:xfrm>
            <a:off x="4528047" y="1367841"/>
            <a:ext cx="435437" cy="321197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95ECC827-17AD-483E-A1BB-3B2ADF1EF1C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0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2" grpId="0"/>
      <p:bldP spid="33" grpId="0"/>
      <p:bldP spid="69" grpId="0"/>
      <p:bldP spid="71" grpId="0"/>
      <p:bldP spid="73" grpId="0"/>
      <p:bldP spid="75" grpId="0"/>
      <p:bldP spid="53" grpId="0" animBg="1"/>
      <p:bldP spid="44" grpId="0" animBg="1"/>
      <p:bldP spid="8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4">
            <a:extLst>
              <a:ext uri="{FF2B5EF4-FFF2-40B4-BE49-F238E27FC236}">
                <a16:creationId xmlns:a16="http://schemas.microsoft.com/office/drawing/2014/main" id="{0368EDCE-26D3-4C73-BCAA-72A3EE488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42002"/>
              </p:ext>
            </p:extLst>
          </p:nvPr>
        </p:nvGraphicFramePr>
        <p:xfrm>
          <a:off x="576587" y="758083"/>
          <a:ext cx="2004688" cy="1561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86">
                  <a:extLst>
                    <a:ext uri="{9D8B030D-6E8A-4147-A177-3AD203B41FA5}">
                      <a16:colId xmlns:a16="http://schemas.microsoft.com/office/drawing/2014/main" val="383924246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90556488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5996344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145071595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40485253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95582733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30549197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15599980"/>
                    </a:ext>
                  </a:extLst>
                </a:gridCol>
              </a:tblGrid>
              <a:tr h="195204">
                <a:tc>
                  <a:txBody>
                    <a:bodyPr/>
                    <a:lstStyle/>
                    <a:p>
                      <a:r>
                        <a:rPr lang="en-US" sz="100" dirty="0"/>
                        <a:t>k1</a:t>
                      </a:r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4661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29829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407649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9234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635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00237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939058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5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073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9FF672-CD43-4C56-BC63-BAC37C279820}"/>
              </a:ext>
            </a:extLst>
          </p:cNvPr>
          <p:cNvSpPr txBox="1"/>
          <p:nvPr/>
        </p:nvSpPr>
        <p:spPr>
          <a:xfrm>
            <a:off x="553207" y="714126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EA2F8-6148-4DBE-AC67-D91E9B4553FD}"/>
              </a:ext>
            </a:extLst>
          </p:cNvPr>
          <p:cNvSpPr txBox="1"/>
          <p:nvPr/>
        </p:nvSpPr>
        <p:spPr>
          <a:xfrm>
            <a:off x="773771" y="714126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</a:t>
            </a:r>
            <a:endParaRPr lang="en-I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69240-F9FE-4FB6-9140-0EAEA3E04045}"/>
              </a:ext>
            </a:extLst>
          </p:cNvPr>
          <p:cNvSpPr txBox="1"/>
          <p:nvPr/>
        </p:nvSpPr>
        <p:spPr>
          <a:xfrm>
            <a:off x="994335" y="705960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9089E-68AC-4255-BD68-9C0FBAA5A9B9}"/>
              </a:ext>
            </a:extLst>
          </p:cNvPr>
          <p:cNvSpPr txBox="1"/>
          <p:nvPr/>
        </p:nvSpPr>
        <p:spPr>
          <a:xfrm>
            <a:off x="553207" y="902457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70</a:t>
            </a:r>
            <a:endParaRPr lang="en-IN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E15DD-7E63-4935-918C-584179C87509}"/>
              </a:ext>
            </a:extLst>
          </p:cNvPr>
          <p:cNvSpPr txBox="1"/>
          <p:nvPr/>
        </p:nvSpPr>
        <p:spPr>
          <a:xfrm>
            <a:off x="768456" y="917950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B0079-165A-4463-9346-2DE5958E4A38}"/>
              </a:ext>
            </a:extLst>
          </p:cNvPr>
          <p:cNvSpPr txBox="1"/>
          <p:nvPr/>
        </p:nvSpPr>
        <p:spPr>
          <a:xfrm>
            <a:off x="994335" y="902457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</a:t>
            </a:r>
            <a:endParaRPr lang="en-IN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59922-62A6-46E1-AAD8-FE1EF960A1A2}"/>
              </a:ext>
            </a:extLst>
          </p:cNvPr>
          <p:cNvSpPr txBox="1"/>
          <p:nvPr/>
        </p:nvSpPr>
        <p:spPr>
          <a:xfrm>
            <a:off x="539635" y="1090788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EE5CB-81CB-4ED7-979C-18AD0164D228}"/>
              </a:ext>
            </a:extLst>
          </p:cNvPr>
          <p:cNvSpPr txBox="1"/>
          <p:nvPr/>
        </p:nvSpPr>
        <p:spPr>
          <a:xfrm>
            <a:off x="773771" y="1099170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</a:t>
            </a:r>
            <a:endParaRPr lang="en-IN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A16D7-F214-48D0-9A20-9155BFC2D9F3}"/>
              </a:ext>
            </a:extLst>
          </p:cNvPr>
          <p:cNvSpPr txBox="1"/>
          <p:nvPr/>
        </p:nvSpPr>
        <p:spPr>
          <a:xfrm>
            <a:off x="994335" y="1106281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</a:t>
            </a:r>
            <a:endParaRPr lang="en-IN" sz="1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EA20F-036A-4EDB-BEB0-D0C7B7D86AB0}"/>
              </a:ext>
            </a:extLst>
          </p:cNvPr>
          <p:cNvCxnSpPr>
            <a:cxnSpLocks/>
          </p:cNvCxnSpPr>
          <p:nvPr/>
        </p:nvCxnSpPr>
        <p:spPr>
          <a:xfrm>
            <a:off x="1523539" y="2493255"/>
            <a:ext cx="0" cy="375097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B7E56D-6689-46FC-83D8-5FAA27A985D9}"/>
              </a:ext>
            </a:extLst>
          </p:cNvPr>
          <p:cNvCxnSpPr>
            <a:cxnSpLocks/>
          </p:cNvCxnSpPr>
          <p:nvPr/>
        </p:nvCxnSpPr>
        <p:spPr>
          <a:xfrm>
            <a:off x="2666539" y="1504372"/>
            <a:ext cx="442087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4AD882-B0F0-4ED8-9BD9-8BB4D04BFB84}"/>
              </a:ext>
            </a:extLst>
          </p:cNvPr>
          <p:cNvSpPr txBox="1"/>
          <p:nvPr/>
        </p:nvSpPr>
        <p:spPr>
          <a:xfrm>
            <a:off x="3141341" y="13197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7" name="Table 24">
            <a:extLst>
              <a:ext uri="{FF2B5EF4-FFF2-40B4-BE49-F238E27FC236}">
                <a16:creationId xmlns:a16="http://schemas.microsoft.com/office/drawing/2014/main" id="{E592564F-F12C-4522-8C2C-35C3EC88F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278019"/>
              </p:ext>
            </p:extLst>
          </p:nvPr>
        </p:nvGraphicFramePr>
        <p:xfrm>
          <a:off x="4975698" y="783135"/>
          <a:ext cx="2004688" cy="1593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86">
                  <a:extLst>
                    <a:ext uri="{9D8B030D-6E8A-4147-A177-3AD203B41FA5}">
                      <a16:colId xmlns:a16="http://schemas.microsoft.com/office/drawing/2014/main" val="383924246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90556488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5996344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145071595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40485253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95582733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30549197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15599980"/>
                    </a:ext>
                  </a:extLst>
                </a:gridCol>
              </a:tblGrid>
              <a:tr h="195204">
                <a:tc>
                  <a:txBody>
                    <a:bodyPr/>
                    <a:lstStyle/>
                    <a:p>
                      <a:r>
                        <a:rPr lang="en-US" sz="100" dirty="0"/>
                        <a:t>k1</a:t>
                      </a:r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4661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29829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407649"/>
                  </a:ext>
                </a:extLst>
              </a:tr>
              <a:tr h="22664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9234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635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00237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939058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0738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ACDA708-F199-484C-AE00-16554F775FBC}"/>
              </a:ext>
            </a:extLst>
          </p:cNvPr>
          <p:cNvSpPr txBox="1"/>
          <p:nvPr/>
        </p:nvSpPr>
        <p:spPr>
          <a:xfrm>
            <a:off x="4936154" y="2432835"/>
            <a:ext cx="208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Magnitude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06515A-1C18-41D7-96C1-77B1E747AE4A}"/>
              </a:ext>
            </a:extLst>
          </p:cNvPr>
          <p:cNvSpPr txBox="1"/>
          <p:nvPr/>
        </p:nvSpPr>
        <p:spPr>
          <a:xfrm>
            <a:off x="7746037" y="2432835"/>
            <a:ext cx="191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Direction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C42DF-C972-49E5-8484-16FA67D5F129}"/>
              </a:ext>
            </a:extLst>
          </p:cNvPr>
          <p:cNvSpPr txBox="1"/>
          <p:nvPr/>
        </p:nvSpPr>
        <p:spPr>
          <a:xfrm>
            <a:off x="5188154" y="943235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41</a:t>
            </a:r>
            <a:endParaRPr lang="en-IN" sz="1200" dirty="0"/>
          </a:p>
        </p:txBody>
      </p:sp>
      <p:graphicFrame>
        <p:nvGraphicFramePr>
          <p:cNvPr id="21" name="Table 24">
            <a:extLst>
              <a:ext uri="{FF2B5EF4-FFF2-40B4-BE49-F238E27FC236}">
                <a16:creationId xmlns:a16="http://schemas.microsoft.com/office/drawing/2014/main" id="{15157719-DC94-4143-ABE1-16F5FB380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97137"/>
              </p:ext>
            </p:extLst>
          </p:nvPr>
        </p:nvGraphicFramePr>
        <p:xfrm>
          <a:off x="7747612" y="758083"/>
          <a:ext cx="2004688" cy="1618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86">
                  <a:extLst>
                    <a:ext uri="{9D8B030D-6E8A-4147-A177-3AD203B41FA5}">
                      <a16:colId xmlns:a16="http://schemas.microsoft.com/office/drawing/2014/main" val="383924246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90556488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5996344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145071595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40485253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95582733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30549197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15599980"/>
                    </a:ext>
                  </a:extLst>
                </a:gridCol>
              </a:tblGrid>
              <a:tr h="195204">
                <a:tc>
                  <a:txBody>
                    <a:bodyPr/>
                    <a:lstStyle/>
                    <a:p>
                      <a:r>
                        <a:rPr lang="en-US" sz="100" dirty="0"/>
                        <a:t>k1</a:t>
                      </a:r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4661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29829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407649"/>
                  </a:ext>
                </a:extLst>
              </a:tr>
              <a:tr h="25169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9234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635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00237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939058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0738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FB39C88-FBF8-49F4-8F33-75398E0081C7}"/>
              </a:ext>
            </a:extLst>
          </p:cNvPr>
          <p:cNvSpPr txBox="1"/>
          <p:nvPr/>
        </p:nvSpPr>
        <p:spPr>
          <a:xfrm>
            <a:off x="7957037" y="924607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88</a:t>
            </a:r>
            <a:endParaRPr lang="en-IN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A5CFCD-8DE1-47ED-9868-2E88377FB91D}"/>
              </a:ext>
            </a:extLst>
          </p:cNvPr>
          <p:cNvSpPr/>
          <p:nvPr/>
        </p:nvSpPr>
        <p:spPr>
          <a:xfrm>
            <a:off x="815601" y="963250"/>
            <a:ext cx="267460" cy="18537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1AB603-BD5B-4E7B-B8C1-FABA42F6CACA}"/>
              </a:ext>
            </a:extLst>
          </p:cNvPr>
          <p:cNvSpPr txBox="1"/>
          <p:nvPr/>
        </p:nvSpPr>
        <p:spPr>
          <a:xfrm>
            <a:off x="1314187" y="30418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32E047-C006-413D-86DB-7B297C5033F9}"/>
              </a:ext>
            </a:extLst>
          </p:cNvPr>
          <p:cNvSpPr txBox="1"/>
          <p:nvPr/>
        </p:nvSpPr>
        <p:spPr>
          <a:xfrm>
            <a:off x="4936154" y="1549901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168A2E-656C-463F-980D-3F7CB45AF423}"/>
              </a:ext>
            </a:extLst>
          </p:cNvPr>
          <p:cNvSpPr txBox="1"/>
          <p:nvPr/>
        </p:nvSpPr>
        <p:spPr>
          <a:xfrm>
            <a:off x="5451851" y="1547896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1B8305-4DBE-4ED5-A5E7-3503947A4F0A}"/>
              </a:ext>
            </a:extLst>
          </p:cNvPr>
          <p:cNvSpPr txBox="1"/>
          <p:nvPr/>
        </p:nvSpPr>
        <p:spPr>
          <a:xfrm>
            <a:off x="5936610" y="1547896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2B21B6-5716-43E8-B00A-C7EDCFBEDB2B}"/>
              </a:ext>
            </a:extLst>
          </p:cNvPr>
          <p:cNvSpPr txBox="1"/>
          <p:nvPr/>
        </p:nvSpPr>
        <p:spPr>
          <a:xfrm>
            <a:off x="6414209" y="1557850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BCA38-377E-4215-9D05-69714D43E513}"/>
              </a:ext>
            </a:extLst>
          </p:cNvPr>
          <p:cNvSpPr txBox="1"/>
          <p:nvPr/>
        </p:nvSpPr>
        <p:spPr>
          <a:xfrm>
            <a:off x="7692328" y="1567145"/>
            <a:ext cx="36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</a:t>
            </a:r>
            <a:endParaRPr lang="en-IN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C169B-EB6C-45AD-B2AA-38B6B63D1836}"/>
              </a:ext>
            </a:extLst>
          </p:cNvPr>
          <p:cNvSpPr txBox="1"/>
          <p:nvPr/>
        </p:nvSpPr>
        <p:spPr>
          <a:xfrm>
            <a:off x="8215163" y="1557850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5E2393-0128-4F55-9BCD-ABFF70091450}"/>
              </a:ext>
            </a:extLst>
          </p:cNvPr>
          <p:cNvSpPr txBox="1"/>
          <p:nvPr/>
        </p:nvSpPr>
        <p:spPr>
          <a:xfrm>
            <a:off x="8703863" y="1557850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48CDA2-4EFB-4C3C-AAAB-3EE0E01B68CA}"/>
              </a:ext>
            </a:extLst>
          </p:cNvPr>
          <p:cNvSpPr txBox="1"/>
          <p:nvPr/>
        </p:nvSpPr>
        <p:spPr>
          <a:xfrm>
            <a:off x="9196977" y="1557850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  <a:endParaRPr lang="en-IN" sz="1200" dirty="0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58EA0C94-80CD-44EA-A588-E4DAA2719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782120"/>
              </p:ext>
            </p:extLst>
          </p:nvPr>
        </p:nvGraphicFramePr>
        <p:xfrm>
          <a:off x="2053485" y="5154554"/>
          <a:ext cx="8938368" cy="386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152">
                  <a:extLst>
                    <a:ext uri="{9D8B030D-6E8A-4147-A177-3AD203B41FA5}">
                      <a16:colId xmlns:a16="http://schemas.microsoft.com/office/drawing/2014/main" val="2103403968"/>
                    </a:ext>
                  </a:extLst>
                </a:gridCol>
                <a:gridCol w="993152">
                  <a:extLst>
                    <a:ext uri="{9D8B030D-6E8A-4147-A177-3AD203B41FA5}">
                      <a16:colId xmlns:a16="http://schemas.microsoft.com/office/drawing/2014/main" val="3887337897"/>
                    </a:ext>
                  </a:extLst>
                </a:gridCol>
                <a:gridCol w="993152">
                  <a:extLst>
                    <a:ext uri="{9D8B030D-6E8A-4147-A177-3AD203B41FA5}">
                      <a16:colId xmlns:a16="http://schemas.microsoft.com/office/drawing/2014/main" val="2507727413"/>
                    </a:ext>
                  </a:extLst>
                </a:gridCol>
                <a:gridCol w="993152">
                  <a:extLst>
                    <a:ext uri="{9D8B030D-6E8A-4147-A177-3AD203B41FA5}">
                      <a16:colId xmlns:a16="http://schemas.microsoft.com/office/drawing/2014/main" val="2893511835"/>
                    </a:ext>
                  </a:extLst>
                </a:gridCol>
                <a:gridCol w="993152">
                  <a:extLst>
                    <a:ext uri="{9D8B030D-6E8A-4147-A177-3AD203B41FA5}">
                      <a16:colId xmlns:a16="http://schemas.microsoft.com/office/drawing/2014/main" val="3866265380"/>
                    </a:ext>
                  </a:extLst>
                </a:gridCol>
                <a:gridCol w="993152">
                  <a:extLst>
                    <a:ext uri="{9D8B030D-6E8A-4147-A177-3AD203B41FA5}">
                      <a16:colId xmlns:a16="http://schemas.microsoft.com/office/drawing/2014/main" val="1758316855"/>
                    </a:ext>
                  </a:extLst>
                </a:gridCol>
                <a:gridCol w="993152">
                  <a:extLst>
                    <a:ext uri="{9D8B030D-6E8A-4147-A177-3AD203B41FA5}">
                      <a16:colId xmlns:a16="http://schemas.microsoft.com/office/drawing/2014/main" val="291815136"/>
                    </a:ext>
                  </a:extLst>
                </a:gridCol>
                <a:gridCol w="993152">
                  <a:extLst>
                    <a:ext uri="{9D8B030D-6E8A-4147-A177-3AD203B41FA5}">
                      <a16:colId xmlns:a16="http://schemas.microsoft.com/office/drawing/2014/main" val="3713589744"/>
                    </a:ext>
                  </a:extLst>
                </a:gridCol>
                <a:gridCol w="993152">
                  <a:extLst>
                    <a:ext uri="{9D8B030D-6E8A-4147-A177-3AD203B41FA5}">
                      <a16:colId xmlns:a16="http://schemas.microsoft.com/office/drawing/2014/main" val="542626689"/>
                    </a:ext>
                  </a:extLst>
                </a:gridCol>
              </a:tblGrid>
              <a:tr h="38634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21387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C33EF59D-AE5D-4C85-98A7-CDB74EC9FAFC}"/>
              </a:ext>
            </a:extLst>
          </p:cNvPr>
          <p:cNvSpPr txBox="1"/>
          <p:nvPr/>
        </p:nvSpPr>
        <p:spPr>
          <a:xfrm>
            <a:off x="2053485" y="5703405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0 -20</a:t>
            </a:r>
            <a:r>
              <a:rPr lang="en-US" sz="1600" baseline="30000" dirty="0"/>
              <a:t>o</a:t>
            </a:r>
            <a:endParaRPr lang="en-IN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95CD5A-A78F-4A4B-8770-5971991E44F7}"/>
              </a:ext>
            </a:extLst>
          </p:cNvPr>
          <p:cNvSpPr txBox="1"/>
          <p:nvPr/>
        </p:nvSpPr>
        <p:spPr>
          <a:xfrm>
            <a:off x="3150402" y="5694066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20-40</a:t>
            </a:r>
            <a:r>
              <a:rPr lang="en-US" sz="1600" baseline="30000" dirty="0"/>
              <a:t>o</a:t>
            </a:r>
            <a:endParaRPr lang="en-IN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5B357F-86A7-49AA-99A0-678058CD9EED}"/>
              </a:ext>
            </a:extLst>
          </p:cNvPr>
          <p:cNvSpPr txBox="1"/>
          <p:nvPr/>
        </p:nvSpPr>
        <p:spPr>
          <a:xfrm>
            <a:off x="4132807" y="5718898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40 -60</a:t>
            </a:r>
            <a:r>
              <a:rPr lang="en-US" sz="1600" baseline="30000" dirty="0"/>
              <a:t>o</a:t>
            </a:r>
            <a:endParaRPr lang="en-IN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33E68B-D4BB-4460-9389-A93D7EAB5F4F}"/>
              </a:ext>
            </a:extLst>
          </p:cNvPr>
          <p:cNvSpPr txBox="1"/>
          <p:nvPr/>
        </p:nvSpPr>
        <p:spPr>
          <a:xfrm>
            <a:off x="5053414" y="5701642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60 -80</a:t>
            </a:r>
            <a:r>
              <a:rPr lang="en-US" sz="1600" baseline="30000" dirty="0"/>
              <a:t>o</a:t>
            </a:r>
            <a:endParaRPr lang="en-IN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428C9A-F99A-4368-9A57-D54D68028821}"/>
              </a:ext>
            </a:extLst>
          </p:cNvPr>
          <p:cNvSpPr txBox="1"/>
          <p:nvPr/>
        </p:nvSpPr>
        <p:spPr>
          <a:xfrm>
            <a:off x="5994913" y="5701642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80 -100</a:t>
            </a:r>
            <a:r>
              <a:rPr lang="en-US" sz="1600" baseline="30000" dirty="0"/>
              <a:t>o</a:t>
            </a:r>
            <a:endParaRPr lang="en-IN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7CA702-DD1F-440F-B10F-D79D00D9C324}"/>
              </a:ext>
            </a:extLst>
          </p:cNvPr>
          <p:cNvSpPr txBox="1"/>
          <p:nvPr/>
        </p:nvSpPr>
        <p:spPr>
          <a:xfrm>
            <a:off x="7019930" y="5703744"/>
            <a:ext cx="1142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100 - 120</a:t>
            </a:r>
            <a:r>
              <a:rPr lang="en-US" sz="1600" baseline="30000" dirty="0"/>
              <a:t>o</a:t>
            </a:r>
            <a:endParaRPr lang="en-IN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554E69-E369-456D-B538-8DB9AC138A63}"/>
              </a:ext>
            </a:extLst>
          </p:cNvPr>
          <p:cNvSpPr txBox="1"/>
          <p:nvPr/>
        </p:nvSpPr>
        <p:spPr>
          <a:xfrm>
            <a:off x="8045001" y="5716949"/>
            <a:ext cx="1142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120 - 140</a:t>
            </a:r>
            <a:r>
              <a:rPr lang="en-US" sz="1600" baseline="30000" dirty="0"/>
              <a:t>o</a:t>
            </a:r>
            <a:endParaRPr lang="en-IN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6D675F-C176-45B3-A409-7F3F2AC6467F}"/>
              </a:ext>
            </a:extLst>
          </p:cNvPr>
          <p:cNvSpPr txBox="1"/>
          <p:nvPr/>
        </p:nvSpPr>
        <p:spPr>
          <a:xfrm>
            <a:off x="9090542" y="5710085"/>
            <a:ext cx="1142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140 - 160</a:t>
            </a:r>
            <a:r>
              <a:rPr lang="en-US" sz="1600" baseline="30000" dirty="0"/>
              <a:t>o</a:t>
            </a:r>
            <a:endParaRPr lang="en-IN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C8C4E5-D48A-416A-9363-5D216D967CA7}"/>
              </a:ext>
            </a:extLst>
          </p:cNvPr>
          <p:cNvSpPr txBox="1"/>
          <p:nvPr/>
        </p:nvSpPr>
        <p:spPr>
          <a:xfrm>
            <a:off x="10123477" y="5710085"/>
            <a:ext cx="1142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160 - 180</a:t>
            </a:r>
            <a:r>
              <a:rPr lang="en-US" sz="1600" baseline="30000" dirty="0"/>
              <a:t>o</a:t>
            </a:r>
            <a:endParaRPr lang="en-IN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C64E07-DA6C-4E21-AA56-F551A7350512}"/>
              </a:ext>
            </a:extLst>
          </p:cNvPr>
          <p:cNvSpPr txBox="1"/>
          <p:nvPr/>
        </p:nvSpPr>
        <p:spPr>
          <a:xfrm>
            <a:off x="530107" y="4678304"/>
            <a:ext cx="211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9 x 1 Feature Matrix 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F0595D9-8315-4AB7-AD79-A122329D59FF}"/>
              </a:ext>
            </a:extLst>
          </p:cNvPr>
          <p:cNvSpPr/>
          <p:nvPr/>
        </p:nvSpPr>
        <p:spPr>
          <a:xfrm>
            <a:off x="6229374" y="2743200"/>
            <a:ext cx="1556968" cy="2403333"/>
          </a:xfrm>
          <a:custGeom>
            <a:avLst/>
            <a:gdLst>
              <a:gd name="connsiteX0" fmla="*/ 800100 w 1118841"/>
              <a:gd name="connsiteY0" fmla="*/ 0 h 2066925"/>
              <a:gd name="connsiteX1" fmla="*/ 1076325 w 1118841"/>
              <a:gd name="connsiteY1" fmla="*/ 923925 h 2066925"/>
              <a:gd name="connsiteX2" fmla="*/ 0 w 1118841"/>
              <a:gd name="connsiteY2" fmla="*/ 2066925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841" h="2066925">
                <a:moveTo>
                  <a:pt x="800100" y="0"/>
                </a:moveTo>
                <a:cubicBezTo>
                  <a:pt x="1004887" y="289719"/>
                  <a:pt x="1209675" y="579438"/>
                  <a:pt x="1076325" y="923925"/>
                </a:cubicBezTo>
                <a:cubicBezTo>
                  <a:pt x="942975" y="1268412"/>
                  <a:pt x="225425" y="1838325"/>
                  <a:pt x="0" y="2066925"/>
                </a:cubicBezTo>
              </a:path>
            </a:pathLst>
          </a:cu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2699DAC-F3D0-4677-932C-9B1C8EBE1583}"/>
              </a:ext>
            </a:extLst>
          </p:cNvPr>
          <p:cNvCxnSpPr>
            <a:cxnSpLocks/>
          </p:cNvCxnSpPr>
          <p:nvPr/>
        </p:nvCxnSpPr>
        <p:spPr>
          <a:xfrm>
            <a:off x="9752300" y="4133589"/>
            <a:ext cx="982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EA345A3-E8F8-4555-ABE8-41F8FE31AC78}"/>
              </a:ext>
            </a:extLst>
          </p:cNvPr>
          <p:cNvCxnSpPr>
            <a:cxnSpLocks/>
          </p:cNvCxnSpPr>
          <p:nvPr/>
        </p:nvCxnSpPr>
        <p:spPr>
          <a:xfrm flipV="1">
            <a:off x="9752300" y="3594970"/>
            <a:ext cx="982505" cy="53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CD604E-E732-426B-ACF2-452C144C093F}"/>
              </a:ext>
            </a:extLst>
          </p:cNvPr>
          <p:cNvCxnSpPr>
            <a:cxnSpLocks/>
          </p:cNvCxnSpPr>
          <p:nvPr/>
        </p:nvCxnSpPr>
        <p:spPr>
          <a:xfrm flipV="1">
            <a:off x="9752300" y="3041892"/>
            <a:ext cx="619251" cy="109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0520A2-1FB0-4689-8C45-7954B1598D61}"/>
              </a:ext>
            </a:extLst>
          </p:cNvPr>
          <p:cNvCxnSpPr>
            <a:cxnSpLocks/>
          </p:cNvCxnSpPr>
          <p:nvPr/>
        </p:nvCxnSpPr>
        <p:spPr>
          <a:xfrm flipH="1" flipV="1">
            <a:off x="9196977" y="4133589"/>
            <a:ext cx="5553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56EA6C-3623-4AD3-BA64-3A8E77C487EB}"/>
              </a:ext>
            </a:extLst>
          </p:cNvPr>
          <p:cNvCxnSpPr>
            <a:cxnSpLocks/>
          </p:cNvCxnSpPr>
          <p:nvPr/>
        </p:nvCxnSpPr>
        <p:spPr>
          <a:xfrm flipH="1" flipV="1">
            <a:off x="8769795" y="3707628"/>
            <a:ext cx="982506" cy="433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4D0110-BF10-4103-81F8-1F90D24082C1}"/>
              </a:ext>
            </a:extLst>
          </p:cNvPr>
          <p:cNvCxnSpPr>
            <a:cxnSpLocks/>
          </p:cNvCxnSpPr>
          <p:nvPr/>
        </p:nvCxnSpPr>
        <p:spPr>
          <a:xfrm flipH="1" flipV="1">
            <a:off x="9319364" y="3707628"/>
            <a:ext cx="432936" cy="440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CEF23BD-C8F1-48A5-AE4D-342D53F24845}"/>
              </a:ext>
            </a:extLst>
          </p:cNvPr>
          <p:cNvCxnSpPr>
            <a:cxnSpLocks/>
          </p:cNvCxnSpPr>
          <p:nvPr/>
        </p:nvCxnSpPr>
        <p:spPr>
          <a:xfrm flipH="1" flipV="1">
            <a:off x="9661690" y="3808247"/>
            <a:ext cx="90610" cy="34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21C98C1-C759-4F6E-9B04-B781F4309E2D}"/>
              </a:ext>
            </a:extLst>
          </p:cNvPr>
          <p:cNvCxnSpPr>
            <a:cxnSpLocks/>
          </p:cNvCxnSpPr>
          <p:nvPr/>
        </p:nvCxnSpPr>
        <p:spPr>
          <a:xfrm flipV="1">
            <a:off x="9752300" y="3554463"/>
            <a:ext cx="0" cy="60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E4DE9A7-68B3-4AD9-87D4-BED2993C1A15}"/>
              </a:ext>
            </a:extLst>
          </p:cNvPr>
          <p:cNvCxnSpPr>
            <a:cxnSpLocks/>
          </p:cNvCxnSpPr>
          <p:nvPr/>
        </p:nvCxnSpPr>
        <p:spPr>
          <a:xfrm flipH="1" flipV="1">
            <a:off x="8922195" y="3955592"/>
            <a:ext cx="830106" cy="177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DB040D87-B5A3-487A-BA98-1521240667CF}"/>
              </a:ext>
            </a:extLst>
          </p:cNvPr>
          <p:cNvSpPr txBox="1"/>
          <p:nvPr/>
        </p:nvSpPr>
        <p:spPr>
          <a:xfrm>
            <a:off x="9079562" y="4295819"/>
            <a:ext cx="1928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Feature Vector 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7B9AA1D-B985-4C9C-9432-C31C13171A4F}"/>
              </a:ext>
            </a:extLst>
          </p:cNvPr>
          <p:cNvSpPr txBox="1"/>
          <p:nvPr/>
        </p:nvSpPr>
        <p:spPr>
          <a:xfrm>
            <a:off x="4244919" y="-12526"/>
            <a:ext cx="37604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Feature Extraction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9179BC6F-E094-44D0-9AC4-C3F850BF136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24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9" grpId="0"/>
      <p:bldP spid="41" grpId="0"/>
      <p:bldP spid="43" grpId="0"/>
      <p:bldP spid="45" grpId="0"/>
      <p:bldP spid="47" grpId="0"/>
      <p:bldP spid="49" grpId="0"/>
      <p:bldP spid="57" grpId="0"/>
      <p:bldP spid="59" grpId="0"/>
      <p:bldP spid="61" grpId="0"/>
      <p:bldP spid="63" grpId="0"/>
      <p:bldP spid="64" grpId="0" animBg="1"/>
      <p:bldP spid="10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07C398-305F-4820-BEB8-2BEAB31816F2}"/>
              </a:ext>
            </a:extLst>
          </p:cNvPr>
          <p:cNvSpPr txBox="1"/>
          <p:nvPr/>
        </p:nvSpPr>
        <p:spPr>
          <a:xfrm>
            <a:off x="4244919" y="-12526"/>
            <a:ext cx="37604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Feature Extraction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6" name="Table 24">
            <a:extLst>
              <a:ext uri="{FF2B5EF4-FFF2-40B4-BE49-F238E27FC236}">
                <a16:creationId xmlns:a16="http://schemas.microsoft.com/office/drawing/2014/main" id="{4FBCB505-1EAB-4002-BE8E-ECB6A2914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830280"/>
              </p:ext>
            </p:extLst>
          </p:nvPr>
        </p:nvGraphicFramePr>
        <p:xfrm>
          <a:off x="686146" y="1006958"/>
          <a:ext cx="2004688" cy="1593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86">
                  <a:extLst>
                    <a:ext uri="{9D8B030D-6E8A-4147-A177-3AD203B41FA5}">
                      <a16:colId xmlns:a16="http://schemas.microsoft.com/office/drawing/2014/main" val="383924246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90556488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5996344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145071595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40485253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95582733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30549197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15599980"/>
                    </a:ext>
                  </a:extLst>
                </a:gridCol>
              </a:tblGrid>
              <a:tr h="195204">
                <a:tc>
                  <a:txBody>
                    <a:bodyPr/>
                    <a:lstStyle/>
                    <a:p>
                      <a:r>
                        <a:rPr lang="en-US" sz="100" dirty="0"/>
                        <a:t>k1</a:t>
                      </a:r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4661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29829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407649"/>
                  </a:ext>
                </a:extLst>
              </a:tr>
              <a:tr h="22664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9234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635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00237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939058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073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385E15C-D020-4614-AD05-DE993A633203}"/>
              </a:ext>
            </a:extLst>
          </p:cNvPr>
          <p:cNvSpPr txBox="1"/>
          <p:nvPr/>
        </p:nvSpPr>
        <p:spPr>
          <a:xfrm>
            <a:off x="646602" y="2656658"/>
            <a:ext cx="208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Magnitude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B9555-6B98-4E39-AC9C-40E4BCCB202F}"/>
              </a:ext>
            </a:extLst>
          </p:cNvPr>
          <p:cNvSpPr txBox="1"/>
          <p:nvPr/>
        </p:nvSpPr>
        <p:spPr>
          <a:xfrm>
            <a:off x="3978628" y="2681710"/>
            <a:ext cx="191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Direction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1ED7E-189D-4E3A-946F-D3B3BF68D331}"/>
              </a:ext>
            </a:extLst>
          </p:cNvPr>
          <p:cNvSpPr txBox="1"/>
          <p:nvPr/>
        </p:nvSpPr>
        <p:spPr>
          <a:xfrm>
            <a:off x="898602" y="1167058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41</a:t>
            </a:r>
            <a:endParaRPr lang="en-IN" sz="1200" dirty="0"/>
          </a:p>
        </p:txBody>
      </p: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1B8E81E8-C61F-44DA-95AA-312F51595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151990"/>
              </p:ext>
            </p:extLst>
          </p:nvPr>
        </p:nvGraphicFramePr>
        <p:xfrm>
          <a:off x="3980203" y="1006958"/>
          <a:ext cx="2004688" cy="1618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86">
                  <a:extLst>
                    <a:ext uri="{9D8B030D-6E8A-4147-A177-3AD203B41FA5}">
                      <a16:colId xmlns:a16="http://schemas.microsoft.com/office/drawing/2014/main" val="383924246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90556488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5996344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145071595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404852535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955827336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2305491972"/>
                    </a:ext>
                  </a:extLst>
                </a:gridCol>
                <a:gridCol w="250586">
                  <a:extLst>
                    <a:ext uri="{9D8B030D-6E8A-4147-A177-3AD203B41FA5}">
                      <a16:colId xmlns:a16="http://schemas.microsoft.com/office/drawing/2014/main" val="915599980"/>
                    </a:ext>
                  </a:extLst>
                </a:gridCol>
              </a:tblGrid>
              <a:tr h="195204">
                <a:tc>
                  <a:txBody>
                    <a:bodyPr/>
                    <a:lstStyle/>
                    <a:p>
                      <a:r>
                        <a:rPr lang="en-US" sz="100" dirty="0"/>
                        <a:t>k1</a:t>
                      </a:r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4661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29829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407649"/>
                  </a:ext>
                </a:extLst>
              </a:tr>
              <a:tr h="25169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92342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635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00237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939058"/>
                  </a:ext>
                </a:extLst>
              </a:tr>
              <a:tr h="195204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solidFill>
                      <a:schemeClr val="accent3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0738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10CC810-8372-480F-BD9D-ACDB4E882BEF}"/>
              </a:ext>
            </a:extLst>
          </p:cNvPr>
          <p:cNvSpPr txBox="1"/>
          <p:nvPr/>
        </p:nvSpPr>
        <p:spPr>
          <a:xfrm>
            <a:off x="4189628" y="1173482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88</a:t>
            </a:r>
            <a:endParaRPr lang="en-IN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AA9DD-A347-4BD4-BEB9-0B032EC56F78}"/>
              </a:ext>
            </a:extLst>
          </p:cNvPr>
          <p:cNvSpPr txBox="1"/>
          <p:nvPr/>
        </p:nvSpPr>
        <p:spPr>
          <a:xfrm>
            <a:off x="646602" y="1773724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3976E-94FD-44D9-A859-3DB74C2D31C2}"/>
              </a:ext>
            </a:extLst>
          </p:cNvPr>
          <p:cNvSpPr txBox="1"/>
          <p:nvPr/>
        </p:nvSpPr>
        <p:spPr>
          <a:xfrm>
            <a:off x="1162299" y="1771719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4B15A2-2DE7-4398-B1B1-08713D9BB439}"/>
              </a:ext>
            </a:extLst>
          </p:cNvPr>
          <p:cNvSpPr txBox="1"/>
          <p:nvPr/>
        </p:nvSpPr>
        <p:spPr>
          <a:xfrm>
            <a:off x="1647058" y="1771719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B0FA08-FFDB-4E9E-99D0-C55AB09C3CCA}"/>
              </a:ext>
            </a:extLst>
          </p:cNvPr>
          <p:cNvSpPr txBox="1"/>
          <p:nvPr/>
        </p:nvSpPr>
        <p:spPr>
          <a:xfrm>
            <a:off x="2124657" y="1781673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9F917-9140-4C00-8CC1-F2A744D66E89}"/>
              </a:ext>
            </a:extLst>
          </p:cNvPr>
          <p:cNvSpPr txBox="1"/>
          <p:nvPr/>
        </p:nvSpPr>
        <p:spPr>
          <a:xfrm>
            <a:off x="3924919" y="1816020"/>
            <a:ext cx="36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</a:t>
            </a:r>
            <a:endParaRPr lang="en-IN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3963BB-955A-4E00-9E88-ED2C34A23DE5}"/>
              </a:ext>
            </a:extLst>
          </p:cNvPr>
          <p:cNvSpPr txBox="1"/>
          <p:nvPr/>
        </p:nvSpPr>
        <p:spPr>
          <a:xfrm>
            <a:off x="4447754" y="1806725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</a:t>
            </a:r>
            <a:endParaRPr lang="en-IN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9FE54-B4D2-4D6C-9990-ED0D3662430B}"/>
              </a:ext>
            </a:extLst>
          </p:cNvPr>
          <p:cNvSpPr txBox="1"/>
          <p:nvPr/>
        </p:nvSpPr>
        <p:spPr>
          <a:xfrm>
            <a:off x="4936454" y="1806725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5E7DCE-489D-4486-A130-1B51C73C5C5F}"/>
              </a:ext>
            </a:extLst>
          </p:cNvPr>
          <p:cNvSpPr txBox="1"/>
          <p:nvPr/>
        </p:nvSpPr>
        <p:spPr>
          <a:xfrm>
            <a:off x="5429568" y="1806725"/>
            <a:ext cx="361751" cy="27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  <a:endParaRPr lang="en-IN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82F9D-CAE0-4E42-B899-135F87526410}"/>
              </a:ext>
            </a:extLst>
          </p:cNvPr>
          <p:cNvCxnSpPr/>
          <p:nvPr/>
        </p:nvCxnSpPr>
        <p:spPr>
          <a:xfrm>
            <a:off x="1781410" y="3257271"/>
            <a:ext cx="0" cy="37338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F8C73E-9708-42D8-BB59-5385AE751440}"/>
              </a:ext>
            </a:extLst>
          </p:cNvPr>
          <p:cNvCxnSpPr>
            <a:cxnSpLocks/>
          </p:cNvCxnSpPr>
          <p:nvPr/>
        </p:nvCxnSpPr>
        <p:spPr>
          <a:xfrm>
            <a:off x="2855790" y="1875280"/>
            <a:ext cx="417656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797126-1C60-4900-90E8-53F95F77486C}"/>
              </a:ext>
            </a:extLst>
          </p:cNvPr>
          <p:cNvSpPr txBox="1"/>
          <p:nvPr/>
        </p:nvSpPr>
        <p:spPr>
          <a:xfrm>
            <a:off x="1572058" y="37018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0BC56-2695-4B4D-BB38-32678BEFFE22}"/>
              </a:ext>
            </a:extLst>
          </p:cNvPr>
          <p:cNvSpPr txBox="1"/>
          <p:nvPr/>
        </p:nvSpPr>
        <p:spPr>
          <a:xfrm>
            <a:off x="3330592" y="16906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FE95B3-7A22-4168-ADA3-2203F1FD0023}"/>
              </a:ext>
            </a:extLst>
          </p:cNvPr>
          <p:cNvCxnSpPr/>
          <p:nvPr/>
        </p:nvCxnSpPr>
        <p:spPr>
          <a:xfrm>
            <a:off x="5204246" y="3247317"/>
            <a:ext cx="0" cy="37338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91BF80-0CF9-44C7-8303-B1CE8407C548}"/>
              </a:ext>
            </a:extLst>
          </p:cNvPr>
          <p:cNvCxnSpPr>
            <a:cxnSpLocks/>
          </p:cNvCxnSpPr>
          <p:nvPr/>
        </p:nvCxnSpPr>
        <p:spPr>
          <a:xfrm>
            <a:off x="6278626" y="1865326"/>
            <a:ext cx="417656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3D2960-0D51-4B55-9AB5-3765414530A9}"/>
              </a:ext>
            </a:extLst>
          </p:cNvPr>
          <p:cNvSpPr txBox="1"/>
          <p:nvPr/>
        </p:nvSpPr>
        <p:spPr>
          <a:xfrm>
            <a:off x="4994894" y="36918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4117A4-01F0-4A2E-BE14-F389731801E6}"/>
              </a:ext>
            </a:extLst>
          </p:cNvPr>
          <p:cNvSpPr txBox="1"/>
          <p:nvPr/>
        </p:nvSpPr>
        <p:spPr>
          <a:xfrm>
            <a:off x="6753428" y="16806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794E20E-29AF-4450-BABA-022C8FDF7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496985"/>
              </p:ext>
            </p:extLst>
          </p:nvPr>
        </p:nvGraphicFramePr>
        <p:xfrm>
          <a:off x="7940669" y="1006958"/>
          <a:ext cx="3089032" cy="4568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129">
                  <a:extLst>
                    <a:ext uri="{9D8B030D-6E8A-4147-A177-3AD203B41FA5}">
                      <a16:colId xmlns:a16="http://schemas.microsoft.com/office/drawing/2014/main" val="268889008"/>
                    </a:ext>
                  </a:extLst>
                </a:gridCol>
                <a:gridCol w="386129">
                  <a:extLst>
                    <a:ext uri="{9D8B030D-6E8A-4147-A177-3AD203B41FA5}">
                      <a16:colId xmlns:a16="http://schemas.microsoft.com/office/drawing/2014/main" val="1983847116"/>
                    </a:ext>
                  </a:extLst>
                </a:gridCol>
                <a:gridCol w="386129">
                  <a:extLst>
                    <a:ext uri="{9D8B030D-6E8A-4147-A177-3AD203B41FA5}">
                      <a16:colId xmlns:a16="http://schemas.microsoft.com/office/drawing/2014/main" val="2578598069"/>
                    </a:ext>
                  </a:extLst>
                </a:gridCol>
                <a:gridCol w="386129">
                  <a:extLst>
                    <a:ext uri="{9D8B030D-6E8A-4147-A177-3AD203B41FA5}">
                      <a16:colId xmlns:a16="http://schemas.microsoft.com/office/drawing/2014/main" val="3776230319"/>
                    </a:ext>
                  </a:extLst>
                </a:gridCol>
                <a:gridCol w="386129">
                  <a:extLst>
                    <a:ext uri="{9D8B030D-6E8A-4147-A177-3AD203B41FA5}">
                      <a16:colId xmlns:a16="http://schemas.microsoft.com/office/drawing/2014/main" val="3421543169"/>
                    </a:ext>
                  </a:extLst>
                </a:gridCol>
                <a:gridCol w="386129">
                  <a:extLst>
                    <a:ext uri="{9D8B030D-6E8A-4147-A177-3AD203B41FA5}">
                      <a16:colId xmlns:a16="http://schemas.microsoft.com/office/drawing/2014/main" val="2475494809"/>
                    </a:ext>
                  </a:extLst>
                </a:gridCol>
                <a:gridCol w="386129">
                  <a:extLst>
                    <a:ext uri="{9D8B030D-6E8A-4147-A177-3AD203B41FA5}">
                      <a16:colId xmlns:a16="http://schemas.microsoft.com/office/drawing/2014/main" val="2530639288"/>
                    </a:ext>
                  </a:extLst>
                </a:gridCol>
                <a:gridCol w="386129">
                  <a:extLst>
                    <a:ext uri="{9D8B030D-6E8A-4147-A177-3AD203B41FA5}">
                      <a16:colId xmlns:a16="http://schemas.microsoft.com/office/drawing/2014/main" val="878642265"/>
                    </a:ext>
                  </a:extLst>
                </a:gridCol>
              </a:tblGrid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199097062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500920333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143468157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51430876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195024184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20963188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874475749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103832130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96880840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243374024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90456234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872522875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55883212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516040030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08411823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680394125"/>
                  </a:ext>
                </a:extLst>
              </a:tr>
            </a:tbl>
          </a:graphicData>
        </a:graphic>
      </p:graphicFrame>
      <p:graphicFrame>
        <p:nvGraphicFramePr>
          <p:cNvPr id="29" name="Table 38">
            <a:extLst>
              <a:ext uri="{FF2B5EF4-FFF2-40B4-BE49-F238E27FC236}">
                <a16:creationId xmlns:a16="http://schemas.microsoft.com/office/drawing/2014/main" id="{5CADE7FB-D09E-4EF2-87E7-E99D960FA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846123"/>
              </p:ext>
            </p:extLst>
          </p:nvPr>
        </p:nvGraphicFramePr>
        <p:xfrm>
          <a:off x="1343174" y="4296520"/>
          <a:ext cx="40425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168">
                  <a:extLst>
                    <a:ext uri="{9D8B030D-6E8A-4147-A177-3AD203B41FA5}">
                      <a16:colId xmlns:a16="http://schemas.microsoft.com/office/drawing/2014/main" val="2103403968"/>
                    </a:ext>
                  </a:extLst>
                </a:gridCol>
                <a:gridCol w="449168">
                  <a:extLst>
                    <a:ext uri="{9D8B030D-6E8A-4147-A177-3AD203B41FA5}">
                      <a16:colId xmlns:a16="http://schemas.microsoft.com/office/drawing/2014/main" val="3887337897"/>
                    </a:ext>
                  </a:extLst>
                </a:gridCol>
                <a:gridCol w="449168">
                  <a:extLst>
                    <a:ext uri="{9D8B030D-6E8A-4147-A177-3AD203B41FA5}">
                      <a16:colId xmlns:a16="http://schemas.microsoft.com/office/drawing/2014/main" val="2507727413"/>
                    </a:ext>
                  </a:extLst>
                </a:gridCol>
                <a:gridCol w="449168">
                  <a:extLst>
                    <a:ext uri="{9D8B030D-6E8A-4147-A177-3AD203B41FA5}">
                      <a16:colId xmlns:a16="http://schemas.microsoft.com/office/drawing/2014/main" val="2893511835"/>
                    </a:ext>
                  </a:extLst>
                </a:gridCol>
                <a:gridCol w="449168">
                  <a:extLst>
                    <a:ext uri="{9D8B030D-6E8A-4147-A177-3AD203B41FA5}">
                      <a16:colId xmlns:a16="http://schemas.microsoft.com/office/drawing/2014/main" val="3866265380"/>
                    </a:ext>
                  </a:extLst>
                </a:gridCol>
                <a:gridCol w="449168">
                  <a:extLst>
                    <a:ext uri="{9D8B030D-6E8A-4147-A177-3AD203B41FA5}">
                      <a16:colId xmlns:a16="http://schemas.microsoft.com/office/drawing/2014/main" val="1758316855"/>
                    </a:ext>
                  </a:extLst>
                </a:gridCol>
                <a:gridCol w="449168">
                  <a:extLst>
                    <a:ext uri="{9D8B030D-6E8A-4147-A177-3AD203B41FA5}">
                      <a16:colId xmlns:a16="http://schemas.microsoft.com/office/drawing/2014/main" val="291815136"/>
                    </a:ext>
                  </a:extLst>
                </a:gridCol>
                <a:gridCol w="449168">
                  <a:extLst>
                    <a:ext uri="{9D8B030D-6E8A-4147-A177-3AD203B41FA5}">
                      <a16:colId xmlns:a16="http://schemas.microsoft.com/office/drawing/2014/main" val="3713589744"/>
                    </a:ext>
                  </a:extLst>
                </a:gridCol>
                <a:gridCol w="449168">
                  <a:extLst>
                    <a:ext uri="{9D8B030D-6E8A-4147-A177-3AD203B41FA5}">
                      <a16:colId xmlns:a16="http://schemas.microsoft.com/office/drawing/2014/main" val="542626689"/>
                    </a:ext>
                  </a:extLst>
                </a:gridCol>
              </a:tblGrid>
              <a:tr h="27698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21387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9EB4A0F2-3BB8-4EA2-9331-899DBED3BADF}"/>
              </a:ext>
            </a:extLst>
          </p:cNvPr>
          <p:cNvSpPr txBox="1"/>
          <p:nvPr/>
        </p:nvSpPr>
        <p:spPr>
          <a:xfrm>
            <a:off x="2330127" y="3857023"/>
            <a:ext cx="211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9 x 1 Feature Matrix 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44EC720-0F40-45CE-8868-A213DA2A5DBC}"/>
              </a:ext>
            </a:extLst>
          </p:cNvPr>
          <p:cNvCxnSpPr>
            <a:cxnSpLocks/>
            <a:endCxn id="56" idx="2"/>
          </p:cNvCxnSpPr>
          <p:nvPr/>
        </p:nvCxnSpPr>
        <p:spPr>
          <a:xfrm rot="5400000" flipH="1" flipV="1">
            <a:off x="5162458" y="1505928"/>
            <a:ext cx="3196703" cy="2750249"/>
          </a:xfrm>
          <a:prstGeom prst="curvedConnector3">
            <a:avLst>
              <a:gd name="adj1" fmla="val 50000"/>
            </a:avLst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75D7C27-1C09-43E2-9F7F-B7A8777574AC}"/>
              </a:ext>
            </a:extLst>
          </p:cNvPr>
          <p:cNvSpPr/>
          <p:nvPr/>
        </p:nvSpPr>
        <p:spPr>
          <a:xfrm>
            <a:off x="7940668" y="1006958"/>
            <a:ext cx="390531" cy="275742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40C680-7D27-4C06-988B-662510855B77}"/>
              </a:ext>
            </a:extLst>
          </p:cNvPr>
          <p:cNvSpPr txBox="1"/>
          <p:nvPr/>
        </p:nvSpPr>
        <p:spPr>
          <a:xfrm>
            <a:off x="7940669" y="5837443"/>
            <a:ext cx="3200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 x 16 block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Each having 9 x 1 Feature vector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FEA018-FB12-4BD2-8158-1CBCC96AACA2}"/>
              </a:ext>
            </a:extLst>
          </p:cNvPr>
          <p:cNvSpPr/>
          <p:nvPr/>
        </p:nvSpPr>
        <p:spPr>
          <a:xfrm>
            <a:off x="2633860" y="4901321"/>
            <a:ext cx="1279171" cy="9497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Footer Placeholder 5">
            <a:extLst>
              <a:ext uri="{FF2B5EF4-FFF2-40B4-BE49-F238E27FC236}">
                <a16:creationId xmlns:a16="http://schemas.microsoft.com/office/drawing/2014/main" id="{6A495133-271A-4F93-B241-5AE9997E443F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6" grpId="0" animBg="1"/>
      <p:bldP spid="57" grpId="0"/>
      <p:bldP spid="5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8">
            <a:extLst>
              <a:ext uri="{FF2B5EF4-FFF2-40B4-BE49-F238E27FC236}">
                <a16:creationId xmlns:a16="http://schemas.microsoft.com/office/drawing/2014/main" id="{F1C5F977-D84E-4B6A-B8E9-3C2E29FF6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890945"/>
              </p:ext>
            </p:extLst>
          </p:nvPr>
        </p:nvGraphicFramePr>
        <p:xfrm>
          <a:off x="848353" y="806549"/>
          <a:ext cx="2988344" cy="459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543">
                  <a:extLst>
                    <a:ext uri="{9D8B030D-6E8A-4147-A177-3AD203B41FA5}">
                      <a16:colId xmlns:a16="http://schemas.microsoft.com/office/drawing/2014/main" val="268889008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1983847116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2578598069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2475494809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4085068587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2456918832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125849982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4182957472"/>
                    </a:ext>
                  </a:extLst>
                </a:gridCol>
              </a:tblGrid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199097062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143468157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51430876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195024184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20963188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874475749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789652138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103832130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96880840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243374024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90456234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55883212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85439011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516040030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08411823"/>
                  </a:ext>
                </a:extLst>
              </a:tr>
              <a:tr h="28707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68039412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98CBB52-2052-49D7-8A68-80659BF65401}"/>
              </a:ext>
            </a:extLst>
          </p:cNvPr>
          <p:cNvSpPr/>
          <p:nvPr/>
        </p:nvSpPr>
        <p:spPr>
          <a:xfrm>
            <a:off x="848354" y="806542"/>
            <a:ext cx="379314" cy="288442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3A94D-3F5F-4937-9844-C0760E1A446E}"/>
              </a:ext>
            </a:extLst>
          </p:cNvPr>
          <p:cNvSpPr txBox="1"/>
          <p:nvPr/>
        </p:nvSpPr>
        <p:spPr>
          <a:xfrm>
            <a:off x="976198" y="5637027"/>
            <a:ext cx="3200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 x 16 block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Each having 9 x 1 Feature vector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8BD70-11EA-4523-9BB3-B1E7D658E9AA}"/>
              </a:ext>
            </a:extLst>
          </p:cNvPr>
          <p:cNvSpPr txBox="1"/>
          <p:nvPr/>
        </p:nvSpPr>
        <p:spPr>
          <a:xfrm>
            <a:off x="4244919" y="-12526"/>
            <a:ext cx="37604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Feature Extraction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73812F-7986-4E8B-A6B0-74CBBC00CBB9}"/>
              </a:ext>
            </a:extLst>
          </p:cNvPr>
          <p:cNvCxnSpPr/>
          <p:nvPr/>
        </p:nvCxnSpPr>
        <p:spPr>
          <a:xfrm>
            <a:off x="5082523" y="2912388"/>
            <a:ext cx="2254685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7FA3AC-B72C-494F-87EF-CEC80246C375}"/>
              </a:ext>
            </a:extLst>
          </p:cNvPr>
          <p:cNvSpPr txBox="1"/>
          <p:nvPr/>
        </p:nvSpPr>
        <p:spPr>
          <a:xfrm>
            <a:off x="5589468" y="298015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Normalize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2" name="Table 28">
            <a:extLst>
              <a:ext uri="{FF2B5EF4-FFF2-40B4-BE49-F238E27FC236}">
                <a16:creationId xmlns:a16="http://schemas.microsoft.com/office/drawing/2014/main" id="{84EB386B-E27C-47AB-8E07-B18BB5871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42152"/>
              </p:ext>
            </p:extLst>
          </p:nvPr>
        </p:nvGraphicFramePr>
        <p:xfrm>
          <a:off x="8056657" y="806541"/>
          <a:ext cx="2988344" cy="4593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543">
                  <a:extLst>
                    <a:ext uri="{9D8B030D-6E8A-4147-A177-3AD203B41FA5}">
                      <a16:colId xmlns:a16="http://schemas.microsoft.com/office/drawing/2014/main" val="268889008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1983847116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2578598069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1415850503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3776230319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2475494809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3997415303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3882429427"/>
                    </a:ext>
                  </a:extLst>
                </a:gridCol>
              </a:tblGrid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199097062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143468157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51430876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195024184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20963188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789652138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127271832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103832130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96880840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243374024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90456234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872522875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55883212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516040030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08411823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680394125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FC057F9-DFE4-46AE-A8E2-429378B26D13}"/>
              </a:ext>
            </a:extLst>
          </p:cNvPr>
          <p:cNvSpPr/>
          <p:nvPr/>
        </p:nvSpPr>
        <p:spPr>
          <a:xfrm>
            <a:off x="8056656" y="806542"/>
            <a:ext cx="367677" cy="288442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D012E-914E-48B3-A25C-7E3827B35BEB}"/>
              </a:ext>
            </a:extLst>
          </p:cNvPr>
          <p:cNvSpPr txBox="1"/>
          <p:nvPr/>
        </p:nvSpPr>
        <p:spPr>
          <a:xfrm>
            <a:off x="8056657" y="5637027"/>
            <a:ext cx="3200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Normalized 8 x 16 block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Each having 9 x 1 Feature vector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DB3B23-5ED1-4DCD-8FF0-13757BF8A9B8}"/>
              </a:ext>
            </a:extLst>
          </p:cNvPr>
          <p:cNvSpPr/>
          <p:nvPr/>
        </p:nvSpPr>
        <p:spPr>
          <a:xfrm>
            <a:off x="4988577" y="3719896"/>
            <a:ext cx="2442575" cy="2154461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66FC684-605B-4614-896E-9EE190964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071381"/>
              </p:ext>
            </p:extLst>
          </p:nvPr>
        </p:nvGraphicFramePr>
        <p:xfrm>
          <a:off x="5588396" y="4253878"/>
          <a:ext cx="395466" cy="3375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466">
                  <a:extLst>
                    <a:ext uri="{9D8B030D-6E8A-4147-A177-3AD203B41FA5}">
                      <a16:colId xmlns:a16="http://schemas.microsoft.com/office/drawing/2014/main" val="2145734809"/>
                    </a:ext>
                  </a:extLst>
                </a:gridCol>
              </a:tblGrid>
              <a:tr h="3375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IN" sz="1600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73685655"/>
                  </a:ext>
                </a:extLst>
              </a:tr>
            </a:tbl>
          </a:graphicData>
        </a:graphic>
      </p:graphicFrame>
      <p:graphicFrame>
        <p:nvGraphicFramePr>
          <p:cNvPr id="20" name="Table 16">
            <a:extLst>
              <a:ext uri="{FF2B5EF4-FFF2-40B4-BE49-F238E27FC236}">
                <a16:creationId xmlns:a16="http://schemas.microsoft.com/office/drawing/2014/main" id="{AF673E7A-65F8-43F2-8C62-B00C06E75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65635"/>
              </p:ext>
            </p:extLst>
          </p:nvPr>
        </p:nvGraphicFramePr>
        <p:xfrm>
          <a:off x="5986283" y="4253878"/>
          <a:ext cx="395466" cy="3375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466">
                  <a:extLst>
                    <a:ext uri="{9D8B030D-6E8A-4147-A177-3AD203B41FA5}">
                      <a16:colId xmlns:a16="http://schemas.microsoft.com/office/drawing/2014/main" val="2145734809"/>
                    </a:ext>
                  </a:extLst>
                </a:gridCol>
              </a:tblGrid>
              <a:tr h="3375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IN" sz="1600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73685655"/>
                  </a:ext>
                </a:extLst>
              </a:tr>
            </a:tbl>
          </a:graphicData>
        </a:graphic>
      </p:graphicFrame>
      <p:graphicFrame>
        <p:nvGraphicFramePr>
          <p:cNvPr id="22" name="Table 16">
            <a:extLst>
              <a:ext uri="{FF2B5EF4-FFF2-40B4-BE49-F238E27FC236}">
                <a16:creationId xmlns:a16="http://schemas.microsoft.com/office/drawing/2014/main" id="{6E4EDDEE-D0B0-4F9F-8315-D66262787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77917"/>
              </p:ext>
            </p:extLst>
          </p:nvPr>
        </p:nvGraphicFramePr>
        <p:xfrm>
          <a:off x="5593673" y="4775023"/>
          <a:ext cx="39546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466">
                  <a:extLst>
                    <a:ext uri="{9D8B030D-6E8A-4147-A177-3AD203B41FA5}">
                      <a16:colId xmlns:a16="http://schemas.microsoft.com/office/drawing/2014/main" val="2145734809"/>
                    </a:ext>
                  </a:extLst>
                </a:gridCol>
              </a:tblGrid>
              <a:tr h="3375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73685655"/>
                  </a:ext>
                </a:extLst>
              </a:tr>
            </a:tbl>
          </a:graphicData>
        </a:graphic>
      </p:graphicFrame>
      <p:graphicFrame>
        <p:nvGraphicFramePr>
          <p:cNvPr id="24" name="Table 16">
            <a:extLst>
              <a:ext uri="{FF2B5EF4-FFF2-40B4-BE49-F238E27FC236}">
                <a16:creationId xmlns:a16="http://schemas.microsoft.com/office/drawing/2014/main" id="{3D25839D-EA00-43CD-BB24-2369CDB3F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9440"/>
              </p:ext>
            </p:extLst>
          </p:nvPr>
        </p:nvGraphicFramePr>
        <p:xfrm>
          <a:off x="5986283" y="4771608"/>
          <a:ext cx="395466" cy="365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466">
                  <a:extLst>
                    <a:ext uri="{9D8B030D-6E8A-4147-A177-3AD203B41FA5}">
                      <a16:colId xmlns:a16="http://schemas.microsoft.com/office/drawing/2014/main" val="2145734809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  <a:endParaRPr lang="en-IN" sz="1600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7368565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1CA8D78-6910-4EF2-898C-71E692238B31}"/>
              </a:ext>
            </a:extLst>
          </p:cNvPr>
          <p:cNvSpPr txBox="1"/>
          <p:nvPr/>
        </p:nvSpPr>
        <p:spPr>
          <a:xfrm>
            <a:off x="5306374" y="3704398"/>
            <a:ext cx="189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Normalize – Why?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BD166B-BAD1-446C-AD25-7038DE2EA93A}"/>
              </a:ext>
            </a:extLst>
          </p:cNvPr>
          <p:cNvSpPr txBox="1"/>
          <p:nvPr/>
        </p:nvSpPr>
        <p:spPr>
          <a:xfrm>
            <a:off x="5074707" y="5318181"/>
            <a:ext cx="2125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Brightness Invariant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Contrast Invariant</a:t>
            </a:r>
            <a:endParaRPr lang="en-IN"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C3BADF15-69EF-4527-A0D4-91BD0420B0F0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17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3" grpId="0" animBg="1"/>
      <p:bldP spid="14" grpId="0"/>
      <p:bldP spid="15" grpId="0" animBg="1"/>
      <p:bldP spid="25" grpId="0"/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C7E95C9-2744-4FCF-92CF-949FF2CF5220}"/>
              </a:ext>
            </a:extLst>
          </p:cNvPr>
          <p:cNvSpPr txBox="1"/>
          <p:nvPr/>
        </p:nvSpPr>
        <p:spPr>
          <a:xfrm>
            <a:off x="6500529" y="4980271"/>
            <a:ext cx="2107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8 X 16 blocks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 X 1 HOG features each block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FBF306-BB59-4F85-83D1-773F3081AFD0}"/>
              </a:ext>
            </a:extLst>
          </p:cNvPr>
          <p:cNvCxnSpPr/>
          <p:nvPr/>
        </p:nvCxnSpPr>
        <p:spPr>
          <a:xfrm>
            <a:off x="7083280" y="3465597"/>
            <a:ext cx="0" cy="37338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515885-EADF-493D-BB3D-963B621229CC}"/>
              </a:ext>
            </a:extLst>
          </p:cNvPr>
          <p:cNvCxnSpPr>
            <a:cxnSpLocks/>
          </p:cNvCxnSpPr>
          <p:nvPr/>
        </p:nvCxnSpPr>
        <p:spPr>
          <a:xfrm>
            <a:off x="8398832" y="2490745"/>
            <a:ext cx="417656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BB575F6-56EF-44D2-A05E-D3FE8781F729}"/>
              </a:ext>
            </a:extLst>
          </p:cNvPr>
          <p:cNvSpPr txBox="1"/>
          <p:nvPr/>
        </p:nvSpPr>
        <p:spPr>
          <a:xfrm>
            <a:off x="6873928" y="39101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42D5C8-8F6B-4E5A-BB09-7EDD0901A3CA}"/>
              </a:ext>
            </a:extLst>
          </p:cNvPr>
          <p:cNvSpPr txBox="1"/>
          <p:nvPr/>
        </p:nvSpPr>
        <p:spPr>
          <a:xfrm>
            <a:off x="8816488" y="23060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16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E0B7A-1632-40F5-BC96-C140F2907453}"/>
              </a:ext>
            </a:extLst>
          </p:cNvPr>
          <p:cNvSpPr txBox="1"/>
          <p:nvPr/>
        </p:nvSpPr>
        <p:spPr>
          <a:xfrm>
            <a:off x="4244919" y="-12526"/>
            <a:ext cx="37604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Feature Extraction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4818BDB-460D-476E-882A-0F0FCDCD2985}"/>
              </a:ext>
            </a:extLst>
          </p:cNvPr>
          <p:cNvSpPr/>
          <p:nvPr/>
        </p:nvSpPr>
        <p:spPr>
          <a:xfrm>
            <a:off x="6517708" y="1720260"/>
            <a:ext cx="1487621" cy="122760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0" name="Table 11">
            <a:extLst>
              <a:ext uri="{FF2B5EF4-FFF2-40B4-BE49-F238E27FC236}">
                <a16:creationId xmlns:a16="http://schemas.microsoft.com/office/drawing/2014/main" id="{89E6A93E-D434-4474-A9E3-C50EFD2DF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913649"/>
              </p:ext>
            </p:extLst>
          </p:nvPr>
        </p:nvGraphicFramePr>
        <p:xfrm>
          <a:off x="9442972" y="1714067"/>
          <a:ext cx="2478368" cy="3081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898">
                  <a:extLst>
                    <a:ext uri="{9D8B030D-6E8A-4147-A177-3AD203B41FA5}">
                      <a16:colId xmlns:a16="http://schemas.microsoft.com/office/drawing/2014/main" val="1582478472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3224415509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981901578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2446310560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3919585328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1482916961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3725275607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3829406247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2348059164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4178384659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1810986906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1752056544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1921944087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1084724672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3668887165"/>
                    </a:ext>
                  </a:extLst>
                </a:gridCol>
                <a:gridCol w="154898">
                  <a:extLst>
                    <a:ext uri="{9D8B030D-6E8A-4147-A177-3AD203B41FA5}">
                      <a16:colId xmlns:a16="http://schemas.microsoft.com/office/drawing/2014/main" val="1801987584"/>
                    </a:ext>
                  </a:extLst>
                </a:gridCol>
              </a:tblGrid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73181591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40317673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56619631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06035365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94743557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93455295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168688235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6012032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55099373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62436310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57205663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94194232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621120862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36205148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92851686"/>
                  </a:ext>
                </a:extLst>
              </a:tr>
              <a:tr h="192594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553096870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4430C07F-45E0-4EAB-AC49-76AD9650A676}"/>
              </a:ext>
            </a:extLst>
          </p:cNvPr>
          <p:cNvSpPr txBox="1"/>
          <p:nvPr/>
        </p:nvSpPr>
        <p:spPr>
          <a:xfrm>
            <a:off x="9531672" y="4980271"/>
            <a:ext cx="2513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Normalized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8 x 16 x 9 x 1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 Feature Vectors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590F977-5AF2-4AB2-96E9-94D11A083D6F}"/>
              </a:ext>
            </a:extLst>
          </p:cNvPr>
          <p:cNvCxnSpPr/>
          <p:nvPr/>
        </p:nvCxnSpPr>
        <p:spPr>
          <a:xfrm>
            <a:off x="8607660" y="3221033"/>
            <a:ext cx="68893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68FACC0-A35A-4816-AE8B-8521D2A4FD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2" r="25789"/>
          <a:stretch/>
        </p:blipFill>
        <p:spPr>
          <a:xfrm>
            <a:off x="153777" y="1622469"/>
            <a:ext cx="2501218" cy="3173136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B01805-5A19-4109-A24A-45A6687E22F9}"/>
              </a:ext>
            </a:extLst>
          </p:cNvPr>
          <p:cNvSpPr txBox="1"/>
          <p:nvPr/>
        </p:nvSpPr>
        <p:spPr>
          <a:xfrm>
            <a:off x="689647" y="4980271"/>
            <a:ext cx="175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Resized image 64 X 128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6C0878-8AD8-4EE9-9AA5-827BC5374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2" r="25789"/>
          <a:stretch/>
        </p:blipFill>
        <p:spPr>
          <a:xfrm>
            <a:off x="3067148" y="1634466"/>
            <a:ext cx="2491765" cy="3161143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graphicFrame>
        <p:nvGraphicFramePr>
          <p:cNvPr id="28" name="Table 11">
            <a:extLst>
              <a:ext uri="{FF2B5EF4-FFF2-40B4-BE49-F238E27FC236}">
                <a16:creationId xmlns:a16="http://schemas.microsoft.com/office/drawing/2014/main" id="{231CBB6A-0490-46E6-AC5A-8B3D27A2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170215"/>
              </p:ext>
            </p:extLst>
          </p:nvPr>
        </p:nvGraphicFramePr>
        <p:xfrm>
          <a:off x="3067147" y="1634465"/>
          <a:ext cx="2491760" cy="3173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735">
                  <a:extLst>
                    <a:ext uri="{9D8B030D-6E8A-4147-A177-3AD203B41FA5}">
                      <a16:colId xmlns:a16="http://schemas.microsoft.com/office/drawing/2014/main" val="1582478472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3224415509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981901578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2446310560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3919585328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1482916961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3725275607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3829406247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2348059164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4178384659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1810986906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1752056544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1921944087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1084724672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3668887165"/>
                    </a:ext>
                  </a:extLst>
                </a:gridCol>
                <a:gridCol w="155735">
                  <a:extLst>
                    <a:ext uri="{9D8B030D-6E8A-4147-A177-3AD203B41FA5}">
                      <a16:colId xmlns:a16="http://schemas.microsoft.com/office/drawing/2014/main" val="1801987584"/>
                    </a:ext>
                  </a:extLst>
                </a:gridCol>
              </a:tblGrid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2073181591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240317673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056619631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4206035365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294743557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2393455295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4168688235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166012032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855099373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462436310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757205663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594194232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621120862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236205148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1292851686"/>
                  </a:ext>
                </a:extLst>
              </a:tr>
              <a:tr h="19832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0" marR="10" marT="1" marB="1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0" marR="10" marT="1" marB="1"/>
                </a:tc>
                <a:extLst>
                  <a:ext uri="{0D108BD9-81ED-4DB2-BD59-A6C34878D82A}">
                    <a16:rowId xmlns:a16="http://schemas.microsoft.com/office/drawing/2014/main" val="355309687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CE8F66A-34B9-4432-AFF3-F76C7DDFB078}"/>
              </a:ext>
            </a:extLst>
          </p:cNvPr>
          <p:cNvSpPr txBox="1"/>
          <p:nvPr/>
        </p:nvSpPr>
        <p:spPr>
          <a:xfrm>
            <a:off x="3260558" y="4983753"/>
            <a:ext cx="2315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Divide image into </a:t>
            </a:r>
          </a:p>
          <a:p>
            <a:r>
              <a:rPr lang="en-US" dirty="0">
                <a:solidFill>
                  <a:schemeClr val="accent2"/>
                </a:solidFill>
              </a:rPr>
              <a:t>8 X 16 blocks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 X 8 grids each block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7B2398-9951-457B-B80E-A77FEEC47775}"/>
              </a:ext>
            </a:extLst>
          </p:cNvPr>
          <p:cNvSpPr/>
          <p:nvPr/>
        </p:nvSpPr>
        <p:spPr>
          <a:xfrm>
            <a:off x="3839833" y="2019815"/>
            <a:ext cx="145405" cy="1986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3A0232-D794-49E6-9EFB-5169AE50D247}"/>
              </a:ext>
            </a:extLst>
          </p:cNvPr>
          <p:cNvSpPr/>
          <p:nvPr/>
        </p:nvSpPr>
        <p:spPr>
          <a:xfrm>
            <a:off x="3067149" y="1634466"/>
            <a:ext cx="173460" cy="182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2234DFD-1554-48B2-8454-32447327193F}"/>
              </a:ext>
            </a:extLst>
          </p:cNvPr>
          <p:cNvSpPr/>
          <p:nvPr/>
        </p:nvSpPr>
        <p:spPr>
          <a:xfrm>
            <a:off x="3181271" y="1634466"/>
            <a:ext cx="173460" cy="182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3930282-9FD5-4CDD-AE16-7591EA7B3CDF}"/>
              </a:ext>
            </a:extLst>
          </p:cNvPr>
          <p:cNvCxnSpPr>
            <a:cxnSpLocks/>
            <a:stCxn id="45" idx="0"/>
            <a:endCxn id="65" idx="0"/>
          </p:cNvCxnSpPr>
          <p:nvPr/>
        </p:nvCxnSpPr>
        <p:spPr>
          <a:xfrm rot="5400000" flipH="1" flipV="1">
            <a:off x="5437250" y="195547"/>
            <a:ext cx="299555" cy="3348983"/>
          </a:xfrm>
          <a:prstGeom prst="curvedConnector3">
            <a:avLst>
              <a:gd name="adj1" fmla="val 176313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5BCE6-42A4-4FB9-8642-E7665515F1B7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03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7" grpId="0"/>
      <p:bldP spid="65" grpId="0" animBg="1"/>
      <p:bldP spid="7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28">
            <a:extLst>
              <a:ext uri="{FF2B5EF4-FFF2-40B4-BE49-F238E27FC236}">
                <a16:creationId xmlns:a16="http://schemas.microsoft.com/office/drawing/2014/main" id="{F7A236D3-525A-44E0-BD61-5A5CB0F2AB7F}"/>
              </a:ext>
            </a:extLst>
          </p:cNvPr>
          <p:cNvGraphicFramePr>
            <a:graphicFrameLocks noGrp="1"/>
          </p:cNvGraphicFramePr>
          <p:nvPr/>
        </p:nvGraphicFramePr>
        <p:xfrm>
          <a:off x="970057" y="957204"/>
          <a:ext cx="2988344" cy="4593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543">
                  <a:extLst>
                    <a:ext uri="{9D8B030D-6E8A-4147-A177-3AD203B41FA5}">
                      <a16:colId xmlns:a16="http://schemas.microsoft.com/office/drawing/2014/main" val="268889008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1983847116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2578598069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1415850503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3776230319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2475494809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3997415303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3882429427"/>
                    </a:ext>
                  </a:extLst>
                </a:gridCol>
              </a:tblGrid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199097062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143468157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51430876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195024184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20963188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789652138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127271832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103832130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96880840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243374024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90456234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872522875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55883212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516040030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08411823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680394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0714863-8082-4C3A-9630-924583584B85}"/>
              </a:ext>
            </a:extLst>
          </p:cNvPr>
          <p:cNvSpPr txBox="1"/>
          <p:nvPr/>
        </p:nvSpPr>
        <p:spPr>
          <a:xfrm>
            <a:off x="898014" y="5895579"/>
            <a:ext cx="3200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Normalized 8 x 16 block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Each having 9 x 1 Feature vector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25932-9B5E-4C69-B6B1-A4CB0EE31115}"/>
              </a:ext>
            </a:extLst>
          </p:cNvPr>
          <p:cNvSpPr txBox="1"/>
          <p:nvPr/>
        </p:nvSpPr>
        <p:spPr>
          <a:xfrm>
            <a:off x="4244919" y="-12526"/>
            <a:ext cx="37604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Feature Extraction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603839D-D8AC-457E-B229-A4BD9529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054774"/>
              </p:ext>
            </p:extLst>
          </p:nvPr>
        </p:nvGraphicFramePr>
        <p:xfrm>
          <a:off x="970057" y="950763"/>
          <a:ext cx="744444" cy="563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22">
                  <a:extLst>
                    <a:ext uri="{9D8B030D-6E8A-4147-A177-3AD203B41FA5}">
                      <a16:colId xmlns:a16="http://schemas.microsoft.com/office/drawing/2014/main" val="1525024131"/>
                    </a:ext>
                  </a:extLst>
                </a:gridCol>
                <a:gridCol w="372222">
                  <a:extLst>
                    <a:ext uri="{9D8B030D-6E8A-4147-A177-3AD203B41FA5}">
                      <a16:colId xmlns:a16="http://schemas.microsoft.com/office/drawing/2014/main" val="3614991934"/>
                    </a:ext>
                  </a:extLst>
                </a:gridCol>
              </a:tblGrid>
              <a:tr h="28185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60719348"/>
                  </a:ext>
                </a:extLst>
              </a:tr>
              <a:tr h="281856">
                <a:tc>
                  <a:txBody>
                    <a:bodyPr/>
                    <a:lstStyle/>
                    <a:p>
                      <a:r>
                        <a:rPr lang="en-US" sz="100" dirty="0"/>
                        <a:t>2X2</a:t>
                      </a:r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94387391"/>
                  </a:ext>
                </a:extLst>
              </a:tr>
            </a:tbl>
          </a:graphicData>
        </a:graphic>
      </p:graphicFrame>
      <p:graphicFrame>
        <p:nvGraphicFramePr>
          <p:cNvPr id="13" name="Table 28">
            <a:extLst>
              <a:ext uri="{FF2B5EF4-FFF2-40B4-BE49-F238E27FC236}">
                <a16:creationId xmlns:a16="http://schemas.microsoft.com/office/drawing/2014/main" id="{1C15078C-6766-4037-ACB6-09F0BD73C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13290"/>
              </p:ext>
            </p:extLst>
          </p:nvPr>
        </p:nvGraphicFramePr>
        <p:xfrm>
          <a:off x="8409082" y="957204"/>
          <a:ext cx="2614801" cy="43060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543">
                  <a:extLst>
                    <a:ext uri="{9D8B030D-6E8A-4147-A177-3AD203B41FA5}">
                      <a16:colId xmlns:a16="http://schemas.microsoft.com/office/drawing/2014/main" val="268889008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1983847116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2578598069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3776230319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2475494809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3997415303"/>
                    </a:ext>
                  </a:extLst>
                </a:gridCol>
                <a:gridCol w="373543">
                  <a:extLst>
                    <a:ext uri="{9D8B030D-6E8A-4147-A177-3AD203B41FA5}">
                      <a16:colId xmlns:a16="http://schemas.microsoft.com/office/drawing/2014/main" val="3882429427"/>
                    </a:ext>
                  </a:extLst>
                </a:gridCol>
              </a:tblGrid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199097062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4143468157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51430876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195024184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789652138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127271832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103832130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1296880840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243374024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390456234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872522875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55883212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516040030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908411823"/>
                  </a:ext>
                </a:extLst>
              </a:tr>
              <a:tr h="28707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9" marR="9" marT="5" marB="5"/>
                </a:tc>
                <a:extLst>
                  <a:ext uri="{0D108BD9-81ED-4DB2-BD59-A6C34878D82A}">
                    <a16:rowId xmlns:a16="http://schemas.microsoft.com/office/drawing/2014/main" val="26803941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1D2258-C6E4-411A-AB8D-C5D54AF2437D}"/>
              </a:ext>
            </a:extLst>
          </p:cNvPr>
          <p:cNvSpPr txBox="1"/>
          <p:nvPr/>
        </p:nvSpPr>
        <p:spPr>
          <a:xfrm>
            <a:off x="4647302" y="3429000"/>
            <a:ext cx="289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Concatenation of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2X2 Blocks 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9AB725-76D8-45EB-A27F-90E8C8713FA4}"/>
              </a:ext>
            </a:extLst>
          </p:cNvPr>
          <p:cNvSpPr/>
          <p:nvPr/>
        </p:nvSpPr>
        <p:spPr>
          <a:xfrm>
            <a:off x="8409082" y="957205"/>
            <a:ext cx="372968" cy="287072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09B96F-0FC1-43D0-AF3A-1863D84115BD}"/>
              </a:ext>
            </a:extLst>
          </p:cNvPr>
          <p:cNvCxnSpPr>
            <a:cxnSpLocks/>
          </p:cNvCxnSpPr>
          <p:nvPr/>
        </p:nvCxnSpPr>
        <p:spPr>
          <a:xfrm>
            <a:off x="4533900" y="3253772"/>
            <a:ext cx="314325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1EDFEEA-ED74-4E27-B520-C48897A81E0A}"/>
              </a:ext>
            </a:extLst>
          </p:cNvPr>
          <p:cNvSpPr txBox="1"/>
          <p:nvPr/>
        </p:nvSpPr>
        <p:spPr>
          <a:xfrm>
            <a:off x="1111855" y="191929"/>
            <a:ext cx="277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50 % Overlap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2X2 Blocks 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F3B3240-4940-4DE4-9EB3-6E69861A867C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V="1">
            <a:off x="930831" y="557619"/>
            <a:ext cx="574168" cy="212120"/>
          </a:xfrm>
          <a:prstGeom prst="curvedConnector4">
            <a:avLst>
              <a:gd name="adj1" fmla="val 33919"/>
              <a:gd name="adj2" fmla="val 207769"/>
            </a:avLst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9">
            <a:extLst>
              <a:ext uri="{FF2B5EF4-FFF2-40B4-BE49-F238E27FC236}">
                <a16:creationId xmlns:a16="http://schemas.microsoft.com/office/drawing/2014/main" id="{6BA97C69-2873-48CA-A432-37EF17DB4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63695"/>
              </p:ext>
            </p:extLst>
          </p:nvPr>
        </p:nvGraphicFramePr>
        <p:xfrm>
          <a:off x="1342279" y="962421"/>
          <a:ext cx="744444" cy="563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22">
                  <a:extLst>
                    <a:ext uri="{9D8B030D-6E8A-4147-A177-3AD203B41FA5}">
                      <a16:colId xmlns:a16="http://schemas.microsoft.com/office/drawing/2014/main" val="1525024131"/>
                    </a:ext>
                  </a:extLst>
                </a:gridCol>
                <a:gridCol w="372222">
                  <a:extLst>
                    <a:ext uri="{9D8B030D-6E8A-4147-A177-3AD203B41FA5}">
                      <a16:colId xmlns:a16="http://schemas.microsoft.com/office/drawing/2014/main" val="3614991934"/>
                    </a:ext>
                  </a:extLst>
                </a:gridCol>
              </a:tblGrid>
              <a:tr h="28185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4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4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60719348"/>
                  </a:ext>
                </a:extLst>
              </a:tr>
              <a:tr h="28185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4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4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94387391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47D5B8C7-853E-4678-B9B9-9A06F47C31F5}"/>
              </a:ext>
            </a:extLst>
          </p:cNvPr>
          <p:cNvSpPr/>
          <p:nvPr/>
        </p:nvSpPr>
        <p:spPr>
          <a:xfrm>
            <a:off x="8772525" y="945547"/>
            <a:ext cx="372968" cy="28707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99BFFF-8571-40F4-8DBB-4D6B63A31730}"/>
              </a:ext>
            </a:extLst>
          </p:cNvPr>
          <p:cNvCxnSpPr/>
          <p:nvPr/>
        </p:nvCxnSpPr>
        <p:spPr>
          <a:xfrm>
            <a:off x="647700" y="945547"/>
            <a:ext cx="0" cy="4531328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77EF04-EA1F-4B39-B9C9-293C6FE177AE}"/>
              </a:ext>
            </a:extLst>
          </p:cNvPr>
          <p:cNvCxnSpPr>
            <a:cxnSpLocks/>
          </p:cNvCxnSpPr>
          <p:nvPr/>
        </p:nvCxnSpPr>
        <p:spPr>
          <a:xfrm>
            <a:off x="861540" y="5732277"/>
            <a:ext cx="3096861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8C304B3-7497-4BA8-89BD-49B763FA4A78}"/>
              </a:ext>
            </a:extLst>
          </p:cNvPr>
          <p:cNvSpPr txBox="1"/>
          <p:nvPr/>
        </p:nvSpPr>
        <p:spPr>
          <a:xfrm>
            <a:off x="7980662" y="5732277"/>
            <a:ext cx="3317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Normalized 7 x 15 block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Each having 36 X 1 Feature vector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Total :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7 X 15 X 36 X 1 = 3708</a:t>
            </a:r>
            <a:endParaRPr lang="en-IN" dirty="0">
              <a:solidFill>
                <a:schemeClr val="tx1">
                  <a:lumMod val="85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BF505F-53F0-47A0-BFF8-EB304348F514}"/>
              </a:ext>
            </a:extLst>
          </p:cNvPr>
          <p:cNvCxnSpPr>
            <a:cxnSpLocks/>
          </p:cNvCxnSpPr>
          <p:nvPr/>
        </p:nvCxnSpPr>
        <p:spPr>
          <a:xfrm>
            <a:off x="8115300" y="988108"/>
            <a:ext cx="0" cy="4275161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86FA0A-E0BF-416B-8AB5-0C1AB0CD41CA}"/>
              </a:ext>
            </a:extLst>
          </p:cNvPr>
          <p:cNvCxnSpPr>
            <a:cxnSpLocks/>
          </p:cNvCxnSpPr>
          <p:nvPr/>
        </p:nvCxnSpPr>
        <p:spPr>
          <a:xfrm>
            <a:off x="8409082" y="5476875"/>
            <a:ext cx="2696369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4" name="Table 9">
            <a:extLst>
              <a:ext uri="{FF2B5EF4-FFF2-40B4-BE49-F238E27FC236}">
                <a16:creationId xmlns:a16="http://schemas.microsoft.com/office/drawing/2014/main" id="{9C0664C1-DFD5-4467-A1B2-9B56829B6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671642"/>
              </p:ext>
            </p:extLst>
          </p:nvPr>
        </p:nvGraphicFramePr>
        <p:xfrm>
          <a:off x="4804600" y="1013582"/>
          <a:ext cx="744444" cy="563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22">
                  <a:extLst>
                    <a:ext uri="{9D8B030D-6E8A-4147-A177-3AD203B41FA5}">
                      <a16:colId xmlns:a16="http://schemas.microsoft.com/office/drawing/2014/main" val="1525024131"/>
                    </a:ext>
                  </a:extLst>
                </a:gridCol>
                <a:gridCol w="372222">
                  <a:extLst>
                    <a:ext uri="{9D8B030D-6E8A-4147-A177-3AD203B41FA5}">
                      <a16:colId xmlns:a16="http://schemas.microsoft.com/office/drawing/2014/main" val="3614991934"/>
                    </a:ext>
                  </a:extLst>
                </a:gridCol>
              </a:tblGrid>
              <a:tr h="28185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60719348"/>
                  </a:ext>
                </a:extLst>
              </a:tr>
              <a:tr h="28185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563" marR="563" marT="354" marB="354">
                    <a:pattFill prst="dashDnDiag">
                      <a:fgClr>
                        <a:schemeClr val="accent5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94387391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C72CA1F7-6F00-4487-AA78-94E5C5CEBE0F}"/>
              </a:ext>
            </a:extLst>
          </p:cNvPr>
          <p:cNvSpPr txBox="1"/>
          <p:nvPr/>
        </p:nvSpPr>
        <p:spPr>
          <a:xfrm>
            <a:off x="5578102" y="972272"/>
            <a:ext cx="156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2x2x9x1 = 36 features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4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28" grpId="0" animBg="1"/>
      <p:bldP spid="4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FB1B3E-3893-44B2-AACD-61C989C03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1" y="1959279"/>
            <a:ext cx="5686425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F8312-2641-412E-AC4C-16EBE55F6EA7}"/>
              </a:ext>
            </a:extLst>
          </p:cNvPr>
          <p:cNvSpPr txBox="1"/>
          <p:nvPr/>
        </p:nvSpPr>
        <p:spPr>
          <a:xfrm>
            <a:off x="4244919" y="-12526"/>
            <a:ext cx="37604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Feature Extraction</a:t>
            </a:r>
            <a:endParaRPr lang="en-IN" sz="25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281AF1-EE71-4C7E-B8B0-626B2A8EC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89" y="1550879"/>
            <a:ext cx="5439511" cy="4223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4D17B4-F889-45C2-BEA0-862689AA1A45}"/>
              </a:ext>
            </a:extLst>
          </p:cNvPr>
          <p:cNvSpPr txBox="1"/>
          <p:nvPr/>
        </p:nvSpPr>
        <p:spPr>
          <a:xfrm>
            <a:off x="3011986" y="6627168"/>
            <a:ext cx="6785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credit : https://gurus.pyimagesearch.com/lesson-sample-histogram-of-oriented-gradients-and-car-logo-recognition/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B1D9C-D2F9-44C2-AAAD-132ADD08E5E1}"/>
              </a:ext>
            </a:extLst>
          </p:cNvPr>
          <p:cNvSpPr txBox="1"/>
          <p:nvPr/>
        </p:nvSpPr>
        <p:spPr>
          <a:xfrm>
            <a:off x="718551" y="1052393"/>
            <a:ext cx="26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ILLUSTRATION OF HOG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79181-2664-42C0-A7E9-5866476481E0}"/>
              </a:ext>
            </a:extLst>
          </p:cNvPr>
          <p:cNvSpPr txBox="1"/>
          <p:nvPr/>
        </p:nvSpPr>
        <p:spPr>
          <a:xfrm>
            <a:off x="1528175" y="45659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CBB39-FA8D-4E60-B405-D3F1285570E2}"/>
              </a:ext>
            </a:extLst>
          </p:cNvPr>
          <p:cNvSpPr txBox="1"/>
          <p:nvPr/>
        </p:nvSpPr>
        <p:spPr>
          <a:xfrm>
            <a:off x="4436301" y="4565901"/>
            <a:ext cx="16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 calculation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6A488B-EBAA-41C4-AB16-8CC5BCF66290}"/>
              </a:ext>
            </a:extLst>
          </p:cNvPr>
          <p:cNvSpPr txBox="1"/>
          <p:nvPr/>
        </p:nvSpPr>
        <p:spPr>
          <a:xfrm>
            <a:off x="8469682" y="495842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B444B-8DC6-40D2-8D35-5CF5303C26AA}"/>
              </a:ext>
            </a:extLst>
          </p:cNvPr>
          <p:cNvSpPr txBox="1"/>
          <p:nvPr/>
        </p:nvSpPr>
        <p:spPr>
          <a:xfrm>
            <a:off x="9776811" y="4958426"/>
            <a:ext cx="14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HOG Features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F928D58E-13E6-418B-AE5D-1E7CAEE8D19A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491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A033B8-BA5A-4065-983A-F5031870E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31" y="1237944"/>
            <a:ext cx="5410955" cy="2191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9A43C7-B221-48F5-BB34-9720C470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31" y="3746477"/>
            <a:ext cx="5410955" cy="2208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B60E2F-48D4-45DF-88F5-5CE1643FB211}"/>
              </a:ext>
            </a:extLst>
          </p:cNvPr>
          <p:cNvSpPr txBox="1"/>
          <p:nvPr/>
        </p:nvSpPr>
        <p:spPr>
          <a:xfrm flipH="1">
            <a:off x="6907116" y="4665963"/>
            <a:ext cx="19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HOG features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C0557F-11F2-4904-BE05-03D1740919EB}"/>
              </a:ext>
            </a:extLst>
          </p:cNvPr>
          <p:cNvSpPr txBox="1"/>
          <p:nvPr/>
        </p:nvSpPr>
        <p:spPr>
          <a:xfrm flipH="1">
            <a:off x="7007325" y="2148806"/>
            <a:ext cx="19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Input Image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DB3B5-F2FD-4E28-A9A2-9A3302EEA63E}"/>
              </a:ext>
            </a:extLst>
          </p:cNvPr>
          <p:cNvSpPr txBox="1"/>
          <p:nvPr/>
        </p:nvSpPr>
        <p:spPr>
          <a:xfrm>
            <a:off x="3674504" y="6627168"/>
            <a:ext cx="4842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Code credit: https://iq.opengenus.org/object-detection-with-histogram-of-oriented-gradients-hog/</a:t>
            </a:r>
            <a:endParaRPr lang="en-IN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71ACA-E585-44B9-9464-8DB0C1EFD98B}"/>
              </a:ext>
            </a:extLst>
          </p:cNvPr>
          <p:cNvSpPr txBox="1"/>
          <p:nvPr/>
        </p:nvSpPr>
        <p:spPr>
          <a:xfrm>
            <a:off x="4755013" y="41969"/>
            <a:ext cx="268197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 EXAMPLES</a:t>
            </a:r>
            <a:endParaRPr lang="en-IN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92450150-1ED4-4151-9420-4BAFE3F98D2D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607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5FC8D-FAEC-4AC4-9CC4-658AC59B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12" y="1645794"/>
            <a:ext cx="2915057" cy="2915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6B91B-E0FC-4E81-AAE8-AA178C04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20" y="1645794"/>
            <a:ext cx="2867425" cy="2915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285B30-42D2-4A5C-88FD-5DD65302893E}"/>
              </a:ext>
            </a:extLst>
          </p:cNvPr>
          <p:cNvSpPr txBox="1"/>
          <p:nvPr/>
        </p:nvSpPr>
        <p:spPr>
          <a:xfrm>
            <a:off x="4755013" y="41969"/>
            <a:ext cx="268197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HOG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 EXAMPLES</a:t>
            </a:r>
            <a:endParaRPr lang="en-IN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4892D-4D41-470C-A0F7-3F02D35AF823}"/>
              </a:ext>
            </a:extLst>
          </p:cNvPr>
          <p:cNvSpPr txBox="1"/>
          <p:nvPr/>
        </p:nvSpPr>
        <p:spPr>
          <a:xfrm flipH="1">
            <a:off x="2248896" y="4679063"/>
            <a:ext cx="19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Input Image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E409EC-3A49-49C8-BF05-6C6F067FD02E}"/>
              </a:ext>
            </a:extLst>
          </p:cNvPr>
          <p:cNvSpPr txBox="1"/>
          <p:nvPr/>
        </p:nvSpPr>
        <p:spPr>
          <a:xfrm flipH="1">
            <a:off x="6949071" y="4679063"/>
            <a:ext cx="19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HOG features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8844E-2C36-4D00-987B-B3BBE1C7B825}"/>
              </a:ext>
            </a:extLst>
          </p:cNvPr>
          <p:cNvSpPr txBox="1"/>
          <p:nvPr/>
        </p:nvSpPr>
        <p:spPr>
          <a:xfrm>
            <a:off x="3674504" y="6627168"/>
            <a:ext cx="4842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Code credit: https://iq.opengenus.org/object-detection-with-histogram-of-oriented-gradients-hog/</a:t>
            </a:r>
            <a:endParaRPr lang="en-IN" sz="900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F071E771-3796-4C47-A65E-707BB93B6BFB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383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677AB53E-6BCE-477F-BF43-347A1EEF016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Follow up 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Contents</a:t>
            </a:r>
            <a:endParaRPr lang="en-IN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00D2DA-9B8E-4761-AA1E-8304C6F7878D}"/>
              </a:ext>
            </a:extLst>
          </p:cNvPr>
          <p:cNvSpPr txBox="1"/>
          <p:nvPr/>
        </p:nvSpPr>
        <p:spPr>
          <a:xfrm>
            <a:off x="1089764" y="1420758"/>
            <a:ext cx="554903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Corner Detection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SIFT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HOG</a:t>
            </a:r>
          </a:p>
          <a:p>
            <a:pPr lvl="1"/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Classification + localization and Detection Using Classical CV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Dalal and Trigs: HOG + 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DPM </a:t>
            </a:r>
          </a:p>
          <a:p>
            <a:pPr lvl="1"/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CNN based Ideas for Object detection</a:t>
            </a:r>
          </a:p>
          <a:p>
            <a:r>
              <a:rPr lang="en-US" sz="2500" dirty="0"/>
              <a:t>		</a:t>
            </a:r>
            <a:endParaRPr lang="en-IN" sz="2500" dirty="0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3AA10F44-87BB-416B-AFC1-FCF145110F1D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9CC0945-2C03-41F0-9C66-49346ACAC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56" y="2227609"/>
            <a:ext cx="1447799" cy="14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1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105F-7B74-4B43-9A3B-751751C9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7134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F3031E3-1A39-493F-B57A-19B917E3E89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8E6090-7383-430A-93D0-C31C5A78B86A}"/>
              </a:ext>
            </a:extLst>
          </p:cNvPr>
          <p:cNvSpPr txBox="1"/>
          <p:nvPr/>
        </p:nvSpPr>
        <p:spPr>
          <a:xfrm>
            <a:off x="2708754" y="6657945"/>
            <a:ext cx="60939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00" dirty="0"/>
              <a:t>Image Credit: https://www.freepik.com/free-photo/portrait-excited-little-girl-holding-jar-marshmallow_7787831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B5AC5-CC09-4365-B518-A8D9CC4E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54" y="616238"/>
            <a:ext cx="5847799" cy="2573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28BCD-1522-47C9-BBAC-C7497521A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16" y="3345836"/>
            <a:ext cx="4689607" cy="3155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C18F8-6053-401E-8DAF-9833AEDF9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98" y="3987762"/>
            <a:ext cx="1970343" cy="1970343"/>
          </a:xfrm>
          <a:prstGeom prst="rect">
            <a:avLst/>
          </a:prstGeom>
          <a:scene3d>
            <a:camera prst="isometricRightUp">
              <a:rot lat="2100000" lon="18120000" rev="0"/>
            </a:camera>
            <a:lightRig rig="threePt" dir="t"/>
          </a:scene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406879-649D-43A5-BA9F-05E1BE6CB587}"/>
              </a:ext>
            </a:extLst>
          </p:cNvPr>
          <p:cNvSpPr/>
          <p:nvPr/>
        </p:nvSpPr>
        <p:spPr>
          <a:xfrm>
            <a:off x="7097691" y="3742747"/>
            <a:ext cx="1704974" cy="2089317"/>
          </a:xfrm>
          <a:prstGeom prst="rect">
            <a:avLst/>
          </a:prstGeom>
          <a:solidFill>
            <a:schemeClr val="accent1">
              <a:alpha val="44000"/>
            </a:schemeClr>
          </a:solidFill>
          <a:scene3d>
            <a:camera prst="isometricRightUp">
              <a:rot lat="2100000" lon="18120000" rev="0"/>
            </a:camera>
            <a:lightRig rig="threePt" dir="t"/>
          </a:scene3d>
          <a:sp3d extrusionH="38100" contourW="12700">
            <a:bevelT w="63500"/>
            <a:bevelB w="63500"/>
            <a:contourClr>
              <a:schemeClr val="accent4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62498D-D205-4CF9-B756-9437ACA6455C}"/>
              </a:ext>
            </a:extLst>
          </p:cNvPr>
          <p:cNvCxnSpPr>
            <a:cxnSpLocks/>
          </p:cNvCxnSpPr>
          <p:nvPr/>
        </p:nvCxnSpPr>
        <p:spPr>
          <a:xfrm>
            <a:off x="3829050" y="4787405"/>
            <a:ext cx="487891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2F1281-2419-4833-83C3-B3326696321C}"/>
              </a:ext>
            </a:extLst>
          </p:cNvPr>
          <p:cNvSpPr txBox="1"/>
          <p:nvPr/>
        </p:nvSpPr>
        <p:spPr>
          <a:xfrm>
            <a:off x="720964" y="1585576"/>
            <a:ext cx="9524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2-D image</a:t>
            </a:r>
            <a:endParaRPr lang="en-IN" sz="2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63CA34-8274-4786-86CE-D26B68E0D9C0}"/>
              </a:ext>
            </a:extLst>
          </p:cNvPr>
          <p:cNvSpPr txBox="1"/>
          <p:nvPr/>
        </p:nvSpPr>
        <p:spPr>
          <a:xfrm>
            <a:off x="628650" y="4552950"/>
            <a:ext cx="952499" cy="769441"/>
          </a:xfrm>
          <a:prstGeom prst="rect">
            <a:avLst/>
          </a:prstGeom>
          <a:noFill/>
          <a:scene3d>
            <a:camera prst="isometricRightUp">
              <a:rot lat="2100000" lon="186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3-D image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78151-FC3B-49AE-8A59-82F5B1391853}"/>
              </a:ext>
            </a:extLst>
          </p:cNvPr>
          <p:cNvSpPr txBox="1"/>
          <p:nvPr/>
        </p:nvSpPr>
        <p:spPr>
          <a:xfrm>
            <a:off x="8777026" y="1817153"/>
            <a:ext cx="329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Pixel intensity between 0-255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516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4DE55-E5D2-44EC-8635-AC043B3A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550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00C4AF8-2F87-4555-9A77-55C25D9903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CF161C-2291-420A-A0CA-61BBB3D2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1100707"/>
            <a:ext cx="3028950" cy="201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FCCA8-7FB6-426C-8473-F7B8120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72" y="1100707"/>
            <a:ext cx="1528555" cy="2019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37D497-A8FE-49F5-B344-139FEDD7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11" y="1100707"/>
            <a:ext cx="2324100" cy="2021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6A5F29-E5C9-44E7-95B9-169C44A71EA8}"/>
              </a:ext>
            </a:extLst>
          </p:cNvPr>
          <p:cNvSpPr txBox="1"/>
          <p:nvPr/>
        </p:nvSpPr>
        <p:spPr>
          <a:xfrm>
            <a:off x="1979779" y="7313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60050-AE45-426C-8C81-65063A7354EF}"/>
              </a:ext>
            </a:extLst>
          </p:cNvPr>
          <p:cNvSpPr txBox="1"/>
          <p:nvPr/>
        </p:nvSpPr>
        <p:spPr>
          <a:xfrm>
            <a:off x="5377015" y="712372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Cropped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71D2E-EF23-421E-9DB6-C09EEFA58301}"/>
              </a:ext>
            </a:extLst>
          </p:cNvPr>
          <p:cNvSpPr txBox="1"/>
          <p:nvPr/>
        </p:nvSpPr>
        <p:spPr>
          <a:xfrm>
            <a:off x="7716133" y="666797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Cropped + zoom + stretched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26B131-7FB1-4CF0-B0F6-6EF125C0F7F2}"/>
              </a:ext>
            </a:extLst>
          </p:cNvPr>
          <p:cNvSpPr/>
          <p:nvPr/>
        </p:nvSpPr>
        <p:spPr>
          <a:xfrm>
            <a:off x="5198372" y="1100707"/>
            <a:ext cx="1528555" cy="20193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12980B-D7E8-4A04-B011-BCCDED2CB365}"/>
              </a:ext>
            </a:extLst>
          </p:cNvPr>
          <p:cNvSpPr/>
          <p:nvPr/>
        </p:nvSpPr>
        <p:spPr>
          <a:xfrm>
            <a:off x="923923" y="1100707"/>
            <a:ext cx="1528555" cy="20193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1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4DE55-E5D2-44EC-8635-AC043B3A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550"/>
          </a:xfrm>
        </p:spPr>
        <p:txBody>
          <a:bodyPr>
            <a:noAutofit/>
          </a:bodyPr>
          <a:lstStyle/>
          <a:p>
            <a:pPr algn="ctr"/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vision: </a:t>
            </a:r>
            <a:r>
              <a:rPr lang="en-US" sz="3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  <a:b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5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00C4AF8-2F87-4555-9A77-55C25D9903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CF161C-2291-420A-A0CA-61BBB3D2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1100707"/>
            <a:ext cx="3028950" cy="201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FCCA8-7FB6-426C-8473-F7B812068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72" y="1100707"/>
            <a:ext cx="1528555" cy="2019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37D497-A8FE-49F5-B344-139FEDD7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11" y="1100707"/>
            <a:ext cx="2324100" cy="2021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6A5F29-E5C9-44E7-95B9-169C44A71EA8}"/>
              </a:ext>
            </a:extLst>
          </p:cNvPr>
          <p:cNvSpPr txBox="1"/>
          <p:nvPr/>
        </p:nvSpPr>
        <p:spPr>
          <a:xfrm>
            <a:off x="1979779" y="7313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Original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D60050-AE45-426C-8C81-65063A7354EF}"/>
              </a:ext>
            </a:extLst>
          </p:cNvPr>
          <p:cNvSpPr txBox="1"/>
          <p:nvPr/>
        </p:nvSpPr>
        <p:spPr>
          <a:xfrm>
            <a:off x="5377015" y="712372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Cropped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71D2E-EF23-421E-9DB6-C09EEFA58301}"/>
              </a:ext>
            </a:extLst>
          </p:cNvPr>
          <p:cNvSpPr txBox="1"/>
          <p:nvPr/>
        </p:nvSpPr>
        <p:spPr>
          <a:xfrm>
            <a:off x="7716133" y="666797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Cropped + zoom + stretched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26B131-7FB1-4CF0-B0F6-6EF125C0F7F2}"/>
              </a:ext>
            </a:extLst>
          </p:cNvPr>
          <p:cNvSpPr/>
          <p:nvPr/>
        </p:nvSpPr>
        <p:spPr>
          <a:xfrm>
            <a:off x="5198372" y="1100707"/>
            <a:ext cx="1528555" cy="20193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12980B-D7E8-4A04-B011-BCCDED2CB365}"/>
              </a:ext>
            </a:extLst>
          </p:cNvPr>
          <p:cNvSpPr/>
          <p:nvPr/>
        </p:nvSpPr>
        <p:spPr>
          <a:xfrm>
            <a:off x="1132114" y="1100707"/>
            <a:ext cx="1528555" cy="20193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88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1750</TotalTime>
  <Words>2224</Words>
  <Application>Microsoft Office PowerPoint</Application>
  <PresentationFormat>Widescreen</PresentationFormat>
  <Paragraphs>624</Paragraphs>
  <Slides>69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Wingdings</vt:lpstr>
      <vt:lpstr>Zilla Slab</vt:lpstr>
      <vt:lpstr>Office Theme</vt:lpstr>
      <vt:lpstr>Understanding Object Detection </vt:lpstr>
      <vt:lpstr>Understanding Object Detection</vt:lpstr>
      <vt:lpstr>PowerPoint Presentation</vt:lpstr>
      <vt:lpstr>PowerPoint Presentation</vt:lpstr>
      <vt:lpstr>PowerPoint Presentation</vt:lpstr>
      <vt:lpstr>PowerPoint Presentation</vt:lpstr>
      <vt:lpstr>Classical Computer vision: Image matching problem </vt:lpstr>
      <vt:lpstr>Classical Computer vision: Image matching problem </vt:lpstr>
      <vt:lpstr>Classical Computer vision: Image matching problem </vt:lpstr>
      <vt:lpstr>Classical Computer vision: Image matching problem </vt:lpstr>
      <vt:lpstr>Classical Computer vision: Image matching problem </vt:lpstr>
      <vt:lpstr>Classical Computer vision: Image matching problem </vt:lpstr>
      <vt:lpstr>Classical Computer vision: Image matching problem </vt:lpstr>
      <vt:lpstr>Classical Computer vision: Image matching problem </vt:lpstr>
      <vt:lpstr>Classical Computer vision: Image matching problem </vt:lpstr>
      <vt:lpstr>Classical Computer vision: Image matching problem </vt:lpstr>
      <vt:lpstr>Classical Computer vision: Image matching problem </vt:lpstr>
      <vt:lpstr>Classical Computer vision: Image matching problem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that mean?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Adarsh</dc:creator>
  <cp:lastModifiedBy>Aditya Adarsh</cp:lastModifiedBy>
  <cp:revision>126</cp:revision>
  <dcterms:created xsi:type="dcterms:W3CDTF">2020-08-30T12:40:22Z</dcterms:created>
  <dcterms:modified xsi:type="dcterms:W3CDTF">2023-04-15T17:09:46Z</dcterms:modified>
</cp:coreProperties>
</file>